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9"/>
  </p:notesMasterIdLst>
  <p:handoutMasterIdLst>
    <p:handoutMasterId r:id="rId20"/>
  </p:handout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13" autoAdjust="0"/>
    <p:restoredTop sz="94649" autoAdjust="0"/>
  </p:normalViewPr>
  <p:slideViewPr>
    <p:cSldViewPr>
      <p:cViewPr varScale="1">
        <p:scale>
          <a:sx n="84" d="100"/>
          <a:sy n="84" d="100"/>
        </p:scale>
        <p:origin x="-75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7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35B41F7-C0F8-4489-B2AC-A0F8C877E6F5}" type="datetime8">
              <a:rPr lang="ar-IQ" smtClean="0"/>
              <a:t>23 تشرين الأول، 19</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45F5954-BB57-4940-AA36-4D40B69516EA}" type="slidenum">
              <a:rPr lang="ar-IQ" smtClean="0"/>
              <a:t>‹#›</a:t>
            </a:fld>
            <a:endParaRPr lang="ar-IQ"/>
          </a:p>
        </p:txBody>
      </p:sp>
    </p:spTree>
    <p:extLst>
      <p:ext uri="{BB962C8B-B14F-4D97-AF65-F5344CB8AC3E}">
        <p14:creationId xmlns:p14="http://schemas.microsoft.com/office/powerpoint/2010/main" val="8469162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9CBC18-3AF0-4589-AC1C-E41C50086878}" type="datetime8">
              <a:rPr lang="ar-IQ" smtClean="0"/>
              <a:t>23 تشرين الأول، 19</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AC399E-E39D-47C0-8449-29E1DC1B1A17}" type="slidenum">
              <a:rPr lang="ar-IQ" smtClean="0"/>
              <a:t>‹#›</a:t>
            </a:fld>
            <a:endParaRPr lang="ar-IQ"/>
          </a:p>
        </p:txBody>
      </p:sp>
    </p:spTree>
    <p:extLst>
      <p:ext uri="{BB962C8B-B14F-4D97-AF65-F5344CB8AC3E}">
        <p14:creationId xmlns:p14="http://schemas.microsoft.com/office/powerpoint/2010/main" val="3115089520"/>
      </p:ext>
    </p:extLst>
  </p:cSld>
  <p:clrMap bg1="lt1" tx1="dk1" bg2="lt2" tx2="dk2" accent1="accent1" accent2="accent2" accent3="accent3" accent4="accent4" accent5="accent5" accent6="accent6" hlink="hlink" folHlink="folHlink"/>
  <p:hf hd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رقم الشريحة 3"/>
          <p:cNvSpPr>
            <a:spLocks noGrp="1"/>
          </p:cNvSpPr>
          <p:nvPr>
            <p:ph type="sldNum" sz="quarter" idx="10"/>
          </p:nvPr>
        </p:nvSpPr>
        <p:spPr/>
        <p:txBody>
          <a:bodyPr/>
          <a:lstStyle/>
          <a:p>
            <a:fld id="{49AC399E-E39D-47C0-8449-29E1DC1B1A17}" type="slidenum">
              <a:rPr lang="ar-IQ" smtClean="0"/>
              <a:t>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لتاريخ 5"/>
          <p:cNvSpPr>
            <a:spLocks noGrp="1"/>
          </p:cNvSpPr>
          <p:nvPr>
            <p:ph type="dt" idx="12"/>
          </p:nvPr>
        </p:nvSpPr>
        <p:spPr/>
        <p:txBody>
          <a:bodyPr/>
          <a:lstStyle/>
          <a:p>
            <a:fld id="{EAE31AA8-7CE8-462C-BDF9-6EEFB4D3F1B0}" type="datetime8">
              <a:rPr lang="ar-IQ" smtClean="0"/>
              <a:t>23 تشرين الأول، 19</a:t>
            </a:fld>
            <a:endParaRPr lang="ar-IQ"/>
          </a:p>
        </p:txBody>
      </p:sp>
    </p:spTree>
    <p:extLst>
      <p:ext uri="{BB962C8B-B14F-4D97-AF65-F5344CB8AC3E}">
        <p14:creationId xmlns:p14="http://schemas.microsoft.com/office/powerpoint/2010/main" val="24593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F8938A73-CEA7-4ADD-9D12-968AF9F32768}"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12</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C35062C2-FE0C-4D32-81FF-5CD30EE02980}"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13</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A5B1FB1D-C81A-42E7-84BD-BC8B52A7ADF9}"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14</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E1FBDE35-ABE3-473C-813D-2D2E3A71637D}"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15</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DC7FD94C-1C4B-4A72-A190-A2B431DA6C64}"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16</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DC184774-D816-4E30-BC8B-005F6A75166F}"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17</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63D66D63-B3EF-43B9-98D4-93427A30846B}"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2</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3FC68149-FF8A-4573-BBA2-BFA5818AC7C3}"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3</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4F37E064-A3E0-4DE8-AA69-962410F03D7C}"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5</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334C0DA6-94D5-487E-A01C-3D1C27BC4A5D}"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6</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9E32DE31-71E8-4029-BB24-31A26DD18BAD}"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7</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CE194D5B-B0C7-410E-89AA-36CE14AFDC48}"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8</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E9F3CA3C-3598-4FC3-93DA-A9E53736EFCA}"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10</a:t>
            </a:fld>
            <a:endParaRPr lang="ar-IQ"/>
          </a:p>
        </p:txBody>
      </p:sp>
    </p:spTree>
    <p:extLst>
      <p:ext uri="{BB962C8B-B14F-4D97-AF65-F5344CB8AC3E}">
        <p14:creationId xmlns:p14="http://schemas.microsoft.com/office/powerpoint/2010/main" val="84129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a:p>
        </p:txBody>
      </p:sp>
      <p:sp>
        <p:nvSpPr>
          <p:cNvPr id="4" name="عنصر نائب للتاريخ 3"/>
          <p:cNvSpPr>
            <a:spLocks noGrp="1"/>
          </p:cNvSpPr>
          <p:nvPr>
            <p:ph type="dt" idx="10"/>
          </p:nvPr>
        </p:nvSpPr>
        <p:spPr/>
        <p:txBody>
          <a:bodyPr/>
          <a:lstStyle/>
          <a:p>
            <a:fld id="{AC534812-7E24-4637-BE01-93EEE1C6D624}" type="datetime8">
              <a:rPr lang="ar-IQ" smtClean="0"/>
              <a:t>23 تشرين الأول، 19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49AC399E-E39D-47C0-8449-29E1DC1B1A17}" type="slidenum">
              <a:rPr lang="ar-IQ" smtClean="0"/>
              <a:t>11</a:t>
            </a:fld>
            <a:endParaRPr lang="ar-IQ"/>
          </a:p>
        </p:txBody>
      </p:sp>
    </p:spTree>
    <p:extLst>
      <p:ext uri="{BB962C8B-B14F-4D97-AF65-F5344CB8AC3E}">
        <p14:creationId xmlns:p14="http://schemas.microsoft.com/office/powerpoint/2010/main" val="84129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C3B969A-2BF4-4677-AC3C-84201585600E}"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B157059-9BE3-4786-9638-933ACAB4B4E2}"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4D7FDA8-07B8-4837-A949-5084E4DE4729}"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574E251-E5BC-48B4-BA2E-ABDFAFF8C1FF}"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01FBF7F-9CC4-4675-AF6D-268277071FCE}"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6A49BB6-8FCD-42BD-BBC8-DB99093D6BB7}" type="datetime8">
              <a:rPr lang="ar-IQ" smtClean="0"/>
              <a:t>23 تشرين الأول، 19</a:t>
            </a:fld>
            <a:endParaRPr lang="ar-SA"/>
          </a:p>
        </p:txBody>
      </p:sp>
      <p:sp>
        <p:nvSpPr>
          <p:cNvPr id="6" name="عنصر نائب للتذييل 5"/>
          <p:cNvSpPr>
            <a:spLocks noGrp="1"/>
          </p:cNvSpPr>
          <p:nvPr>
            <p:ph type="ftr" sz="quarter" idx="11"/>
          </p:nvPr>
        </p:nvSpPr>
        <p:spPr/>
        <p:txBody>
          <a:bodyPr/>
          <a:lstStyle/>
          <a:p>
            <a:r>
              <a:rPr lang="en-US" smtClean="0"/>
              <a:t>Ass. Lec. Farah S. J.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5BE3CBB-0D43-4D27-A98F-F31E8507C339}" type="datetime8">
              <a:rPr lang="ar-IQ" smtClean="0"/>
              <a:t>23 تشرين الأول، 19</a:t>
            </a:fld>
            <a:endParaRPr lang="ar-SA"/>
          </a:p>
        </p:txBody>
      </p:sp>
      <p:sp>
        <p:nvSpPr>
          <p:cNvPr id="8" name="عنصر نائب للتذييل 7"/>
          <p:cNvSpPr>
            <a:spLocks noGrp="1"/>
          </p:cNvSpPr>
          <p:nvPr>
            <p:ph type="ftr" sz="quarter" idx="11"/>
          </p:nvPr>
        </p:nvSpPr>
        <p:spPr/>
        <p:txBody>
          <a:bodyPr/>
          <a:lstStyle/>
          <a:p>
            <a:r>
              <a:rPr lang="en-US" smtClean="0"/>
              <a:t>Ass. Lec. Farah S. J.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76C2FCB-A7F7-4016-B18A-C62C036B131F}"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FB29BE7-60BB-466D-B3B2-F58A462A0AB6}" type="datetime8">
              <a:rPr lang="ar-IQ" smtClean="0"/>
              <a:t>23 تشرين الأول، 19</a:t>
            </a:fld>
            <a:endParaRPr lang="ar-SA"/>
          </a:p>
        </p:txBody>
      </p:sp>
      <p:sp>
        <p:nvSpPr>
          <p:cNvPr id="3" name="عنصر نائب للتذييل 2"/>
          <p:cNvSpPr>
            <a:spLocks noGrp="1"/>
          </p:cNvSpPr>
          <p:nvPr>
            <p:ph type="ftr" sz="quarter" idx="11"/>
          </p:nvPr>
        </p:nvSpPr>
        <p:spPr/>
        <p:txBody>
          <a:bodyPr/>
          <a:lstStyle/>
          <a:p>
            <a:r>
              <a:rPr lang="en-US" smtClean="0"/>
              <a:t>Ass. Lec. Farah S. J.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1462B0-ED7D-4909-98AA-DEDE6B3764C3}" type="datetime8">
              <a:rPr lang="ar-IQ" smtClean="0"/>
              <a:t>23 تشرين الأول، 19</a:t>
            </a:fld>
            <a:endParaRPr lang="ar-SA"/>
          </a:p>
        </p:txBody>
      </p:sp>
      <p:sp>
        <p:nvSpPr>
          <p:cNvPr id="6" name="عنصر نائب للتذييل 5"/>
          <p:cNvSpPr>
            <a:spLocks noGrp="1"/>
          </p:cNvSpPr>
          <p:nvPr>
            <p:ph type="ftr" sz="quarter" idx="11"/>
          </p:nvPr>
        </p:nvSpPr>
        <p:spPr/>
        <p:txBody>
          <a:bodyPr/>
          <a:lstStyle/>
          <a:p>
            <a:r>
              <a:rPr lang="en-US" smtClean="0"/>
              <a:t>Ass. Lec. Farah S. J.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250CE1-02DA-4E2C-A826-A4C483F593CC}" type="datetime8">
              <a:rPr lang="ar-IQ" smtClean="0"/>
              <a:t>23 تشرين الأول، 19</a:t>
            </a:fld>
            <a:endParaRPr lang="ar-SA"/>
          </a:p>
        </p:txBody>
      </p:sp>
      <p:sp>
        <p:nvSpPr>
          <p:cNvPr id="6" name="عنصر نائب للتذييل 5"/>
          <p:cNvSpPr>
            <a:spLocks noGrp="1"/>
          </p:cNvSpPr>
          <p:nvPr>
            <p:ph type="ftr" sz="quarter" idx="11"/>
          </p:nvPr>
        </p:nvSpPr>
        <p:spPr/>
        <p:txBody>
          <a:bodyPr/>
          <a:lstStyle/>
          <a:p>
            <a:r>
              <a:rPr lang="en-US" smtClean="0"/>
              <a:t>Ass. Lec. Farah S. J.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8A6F7579-3952-44AD-A839-BB8156027FF4}" type="datetime8">
              <a:rPr lang="ar-IQ" smtClean="0"/>
              <a:t>23 تشرين الأول، 19</a:t>
            </a:fld>
            <a:endParaRPr lang="ar-SA"/>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Ass. Lec. Farah S. J. </a:t>
            </a:r>
            <a:endParaRPr lang="ar-SA"/>
          </a:p>
        </p:txBody>
      </p:sp>
      <p:sp>
        <p:nvSpPr>
          <p:cNvPr id="6" name="عنصر نائب لرقم الشريحة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75656" y="1203598"/>
            <a:ext cx="5904656" cy="1944216"/>
          </a:xfrm>
        </p:spPr>
        <p:txBody>
          <a:bodyPr>
            <a:noAutofit/>
          </a:bodyPr>
          <a:lstStyle/>
          <a:p>
            <a:pPr rtl="0"/>
            <a:r>
              <a:rPr lang="en-US" sz="2800" i="1" dirty="0" smtClean="0">
                <a:solidFill>
                  <a:srgbClr val="FF0000"/>
                </a:solidFill>
                <a:latin typeface="Bookman Old Style" panose="02050604050505020204" pitchFamily="18" charset="0"/>
              </a:rPr>
              <a:t>Lab (1)</a:t>
            </a:r>
            <a:br>
              <a:rPr lang="en-US" sz="2800" i="1" dirty="0" smtClean="0">
                <a:solidFill>
                  <a:srgbClr val="FF0000"/>
                </a:solidFill>
                <a:latin typeface="Bookman Old Style" panose="02050604050505020204" pitchFamily="18" charset="0"/>
              </a:rPr>
            </a:br>
            <a:r>
              <a:rPr lang="en-US" sz="800" i="1" dirty="0" smtClean="0">
                <a:solidFill>
                  <a:srgbClr val="FF0000"/>
                </a:solidFill>
                <a:latin typeface="Bookman Old Style" panose="02050604050505020204" pitchFamily="18" charset="0"/>
              </a:rPr>
              <a:t/>
            </a:r>
            <a:br>
              <a:rPr lang="en-US" sz="800" i="1" dirty="0" smtClean="0">
                <a:solidFill>
                  <a:srgbClr val="FF0000"/>
                </a:solidFill>
                <a:latin typeface="Bookman Old Style" panose="02050604050505020204" pitchFamily="18" charset="0"/>
              </a:rPr>
            </a:br>
            <a:r>
              <a:rPr lang="en-US" sz="500" i="1" dirty="0" smtClean="0">
                <a:latin typeface="Bookman Old Style" panose="02050604050505020204" pitchFamily="18" charset="0"/>
              </a:rPr>
              <a:t> </a:t>
            </a:r>
            <a:r>
              <a:rPr lang="en-US" sz="4800" b="1" i="1" dirty="0" smtClean="0">
                <a:latin typeface="Bookman Old Style" panose="02050604050505020204" pitchFamily="18" charset="0"/>
              </a:rPr>
              <a:t/>
            </a:r>
            <a:br>
              <a:rPr lang="en-US" sz="4800" b="1" i="1" dirty="0" smtClean="0">
                <a:latin typeface="Bookman Old Style" panose="02050604050505020204" pitchFamily="18" charset="0"/>
              </a:rPr>
            </a:br>
            <a:r>
              <a:rPr lang="en-US" sz="2400" b="1" i="1" dirty="0" smtClean="0">
                <a:latin typeface="Bookman Old Style" panose="02050604050505020204" pitchFamily="18" charset="0"/>
              </a:rPr>
              <a:t>Introduction</a:t>
            </a:r>
            <a:r>
              <a:rPr lang="en-US" sz="2400" b="1" i="1" dirty="0">
                <a:latin typeface="Bookman Old Style" panose="02050604050505020204" pitchFamily="18" charset="0"/>
              </a:rPr>
              <a:t> </a:t>
            </a:r>
            <a:r>
              <a:rPr lang="en-US" sz="2400" b="1" i="1" dirty="0" smtClean="0">
                <a:latin typeface="Bookman Old Style" panose="02050604050505020204" pitchFamily="18" charset="0"/>
              </a:rPr>
              <a:t>to Clinical </a:t>
            </a:r>
            <a:r>
              <a:rPr lang="en-US" sz="2400" b="1" i="1" dirty="0">
                <a:latin typeface="Bookman Old Style" panose="02050604050505020204" pitchFamily="18" charset="0"/>
              </a:rPr>
              <a:t>chemistry</a:t>
            </a:r>
            <a:r>
              <a:rPr lang="en-US" sz="2400" dirty="0"/>
              <a:t> </a:t>
            </a:r>
            <a:r>
              <a:rPr lang="en-US" sz="2400" dirty="0" smtClean="0"/>
              <a:t/>
            </a:r>
            <a:br>
              <a:rPr lang="en-US" sz="2400" dirty="0" smtClean="0"/>
            </a:br>
            <a:r>
              <a:rPr lang="en-US" sz="2400" i="1" dirty="0" smtClean="0">
                <a:latin typeface="Bookman Old Style" panose="02050604050505020204" pitchFamily="18" charset="0"/>
              </a:rPr>
              <a:t>For 2</a:t>
            </a:r>
            <a:r>
              <a:rPr lang="en-US" sz="2400" i="1" baseline="30000" dirty="0" smtClean="0">
                <a:latin typeface="Bookman Old Style" panose="02050604050505020204" pitchFamily="18" charset="0"/>
              </a:rPr>
              <a:t>nd</a:t>
            </a:r>
            <a:r>
              <a:rPr lang="en-US" sz="2400" i="1" dirty="0" smtClean="0">
                <a:latin typeface="Bookman Old Style" panose="02050604050505020204" pitchFamily="18" charset="0"/>
              </a:rPr>
              <a:t> year student </a:t>
            </a:r>
            <a:r>
              <a:rPr lang="en-US" sz="3600" i="1" dirty="0" smtClean="0">
                <a:latin typeface="Bookman Old Style" panose="02050604050505020204" pitchFamily="18" charset="0"/>
              </a:rPr>
              <a:t> </a:t>
            </a:r>
            <a:endParaRPr lang="ar-IQ" sz="3600" i="1" dirty="0">
              <a:latin typeface="Bookman Old Style" panose="02050604050505020204" pitchFamily="18" charset="0"/>
            </a:endParaRPr>
          </a:p>
        </p:txBody>
      </p:sp>
      <p:sp>
        <p:nvSpPr>
          <p:cNvPr id="3" name="عنوان فرعي 2"/>
          <p:cNvSpPr>
            <a:spLocks noGrp="1"/>
          </p:cNvSpPr>
          <p:nvPr>
            <p:ph type="subTitle" idx="1"/>
          </p:nvPr>
        </p:nvSpPr>
        <p:spPr>
          <a:xfrm>
            <a:off x="777882" y="3363838"/>
            <a:ext cx="7480920" cy="1152128"/>
          </a:xfrm>
        </p:spPr>
        <p:txBody>
          <a:bodyPr>
            <a:normAutofit/>
          </a:bodyPr>
          <a:lstStyle/>
          <a:p>
            <a:pPr rtl="0"/>
            <a:r>
              <a:rPr lang="en-US" sz="2800" dirty="0">
                <a:solidFill>
                  <a:srgbClr val="FF0000"/>
                </a:solidFill>
                <a:latin typeface="Californian FB" panose="0207040306080B030204" pitchFamily="18" charset="0"/>
              </a:rPr>
              <a:t>Done by: </a:t>
            </a:r>
            <a:r>
              <a:rPr lang="en-US" sz="2800" dirty="0" smtClean="0">
                <a:solidFill>
                  <a:srgbClr val="FF0000"/>
                </a:solidFill>
                <a:latin typeface="Californian FB" panose="0207040306080B030204" pitchFamily="18" charset="0"/>
              </a:rPr>
              <a:t>  </a:t>
            </a:r>
            <a:r>
              <a:rPr lang="en-US" sz="2800" b="1" dirty="0" smtClean="0">
                <a:solidFill>
                  <a:schemeClr val="tx1"/>
                </a:solidFill>
                <a:latin typeface="Californian FB" panose="0207040306080B030204" pitchFamily="18" charset="0"/>
              </a:rPr>
              <a:t>Ass. Lec. Farah </a:t>
            </a:r>
            <a:r>
              <a:rPr lang="en-US" sz="2800" b="1" dirty="0">
                <a:solidFill>
                  <a:schemeClr val="tx1"/>
                </a:solidFill>
                <a:latin typeface="Californian FB" panose="0207040306080B030204" pitchFamily="18" charset="0"/>
              </a:rPr>
              <a:t>Saadoon </a:t>
            </a:r>
            <a:r>
              <a:rPr lang="en-US" sz="2800" b="1" dirty="0" smtClean="0">
                <a:solidFill>
                  <a:schemeClr val="tx1"/>
                </a:solidFill>
                <a:latin typeface="Californian FB" panose="0207040306080B030204" pitchFamily="18" charset="0"/>
              </a:rPr>
              <a:t>Jaafer</a:t>
            </a:r>
          </a:p>
          <a:p>
            <a:pPr rtl="0"/>
            <a:r>
              <a:rPr lang="en-US" sz="2400" dirty="0" smtClean="0">
                <a:solidFill>
                  <a:schemeClr val="tx1"/>
                </a:solidFill>
                <a:latin typeface="Californian FB" panose="0207040306080B030204" pitchFamily="18" charset="0"/>
              </a:rPr>
              <a:t>                </a:t>
            </a:r>
            <a:r>
              <a:rPr lang="en-US" sz="2400" b="1" dirty="0" smtClean="0">
                <a:solidFill>
                  <a:schemeClr val="tx1"/>
                </a:solidFill>
                <a:latin typeface="Californian FB" panose="0207040306080B030204" pitchFamily="18" charset="0"/>
              </a:rPr>
              <a:t>M.SC. in Inorganic Chemistry</a:t>
            </a:r>
            <a:endParaRPr lang="en-US" sz="2800" b="1" dirty="0">
              <a:solidFill>
                <a:schemeClr val="tx1"/>
              </a:solidFill>
              <a:latin typeface="Californian FB" panose="0207040306080B030204" pitchFamily="18" charset="0"/>
            </a:endParaRPr>
          </a:p>
          <a:p>
            <a:endParaRPr lang="ar-IQ" dirty="0"/>
          </a:p>
        </p:txBody>
      </p:sp>
      <p:pic>
        <p:nvPicPr>
          <p:cNvPr id="2049" name="صورة 2" descr="14914992_1862652263954605_209787608_n"/>
          <p:cNvPicPr>
            <a:picLocks noChangeAspect="1" noChangeArrowheads="1"/>
          </p:cNvPicPr>
          <p:nvPr/>
        </p:nvPicPr>
        <p:blipFill>
          <a:blip r:embed="rId3">
            <a:extLst>
              <a:ext uri="{28A0092B-C50C-407E-A947-70E740481C1C}">
                <a14:useLocalDpi xmlns:a14="http://schemas.microsoft.com/office/drawing/2010/main" val="0"/>
              </a:ext>
            </a:extLst>
          </a:blip>
          <a:srcRect r="1698"/>
          <a:stretch>
            <a:fillRect/>
          </a:stretch>
        </p:blipFill>
        <p:spPr bwMode="auto">
          <a:xfrm>
            <a:off x="7597331" y="239831"/>
            <a:ext cx="1241425" cy="1216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51520" y="239831"/>
            <a:ext cx="244827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ar-IQ" sz="12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Ibn Sina University of Medical </a:t>
            </a:r>
            <a:endParaRPr kumimoji="0" lang="en-US" altLang="ar-IQ"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IQ" sz="12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and Pharmaceutical Sciences</a:t>
            </a:r>
            <a:endParaRPr kumimoji="0" lang="en-US" altLang="ar-IQ" sz="1200" b="0" i="0" u="none" strike="noStrike" cap="none" normalizeH="0" baseline="0" dirty="0" smtClean="0">
              <a:ln>
                <a:noFill/>
              </a:ln>
              <a:solidFill>
                <a:schemeClr val="tx1"/>
              </a:solidFill>
              <a:effectLst/>
              <a:latin typeface="Arial" pitchFamily="34" charset="0"/>
              <a:cs typeface="Arial" pitchFamily="34" charset="0"/>
            </a:endParaRPr>
          </a:p>
          <a:p>
            <a:pPr algn="ctr" rtl="0" eaLnBrk="0" fontAlgn="base" hangingPunct="0">
              <a:spcBef>
                <a:spcPct val="0"/>
              </a:spcBef>
              <a:spcAft>
                <a:spcPct val="0"/>
              </a:spcAft>
            </a:pPr>
            <a:r>
              <a:rPr lang="en-US" altLang="ar-IQ" sz="1200" b="1" dirty="0" smtClean="0">
                <a:latin typeface="Baskerville Old Face" pitchFamily="18" charset="0"/>
                <a:ea typeface="Calibri" pitchFamily="34" charset="0"/>
                <a:cs typeface="Times New Roman" pitchFamily="18" charset="0"/>
              </a:rPr>
              <a:t>College of </a:t>
            </a:r>
            <a:r>
              <a:rPr kumimoji="0" lang="en-US" altLang="ar-IQ" sz="1200" b="1"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Dentistry</a:t>
            </a:r>
          </a:p>
          <a:p>
            <a:pPr algn="ctr" rtl="0" eaLnBrk="0" fontAlgn="base" hangingPunct="0">
              <a:spcBef>
                <a:spcPct val="0"/>
              </a:spcBef>
              <a:spcAft>
                <a:spcPct val="0"/>
              </a:spcAft>
            </a:pPr>
            <a:r>
              <a:rPr lang="en-US" altLang="ar-IQ" sz="1200" b="1" dirty="0" smtClean="0">
                <a:latin typeface="Baskerville Old Face" pitchFamily="18" charset="0"/>
                <a:ea typeface="Calibri" pitchFamily="34" charset="0"/>
                <a:cs typeface="Times New Roman" pitchFamily="18" charset="0"/>
              </a:rPr>
              <a:t>Clinical Biochemistry </a:t>
            </a:r>
            <a:r>
              <a:rPr lang="en-US" altLang="ar-IQ" sz="1200" b="1" dirty="0">
                <a:latin typeface="Baskerville Old Face" pitchFamily="18" charset="0"/>
                <a:ea typeface="Calibri" pitchFamily="34" charset="0"/>
                <a:cs typeface="Times New Roman" pitchFamily="18" charset="0"/>
              </a:rPr>
              <a:t>Lab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134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Blood collection tubes: </a:t>
            </a:r>
          </a:p>
          <a:p>
            <a:pPr marL="0" indent="0" algn="ctr" rtl="0">
              <a:buNone/>
            </a:pPr>
            <a:endParaRPr lang="en-US" sz="500" b="1" dirty="0" smtClean="0">
              <a:latin typeface="Bookman Old Style" panose="02050604050505020204" pitchFamily="18" charset="0"/>
            </a:endParaRPr>
          </a:p>
          <a:p>
            <a:pPr marL="0" indent="0" algn="justLow" rtl="0">
              <a:buNone/>
            </a:pPr>
            <a:r>
              <a:rPr lang="en-US" sz="1800" dirty="0" smtClean="0">
                <a:latin typeface="Times New Roman" panose="02020603050405020304" pitchFamily="18" charset="0"/>
                <a:cs typeface="Times New Roman" panose="02020603050405020304" pitchFamily="18" charset="0"/>
              </a:rPr>
              <a:t>They </a:t>
            </a:r>
            <a:r>
              <a:rPr lang="en-US" sz="1800" dirty="0">
                <a:latin typeface="Times New Roman" panose="02020603050405020304" pitchFamily="18" charset="0"/>
                <a:cs typeface="Times New Roman" panose="02020603050405020304" pitchFamily="18" charset="0"/>
              </a:rPr>
              <a:t>are specific tubes evacuated from air called </a:t>
            </a:r>
            <a:r>
              <a:rPr lang="en-US" sz="1800" b="1" dirty="0">
                <a:latin typeface="Times New Roman" panose="02020603050405020304" pitchFamily="18" charset="0"/>
                <a:cs typeface="Times New Roman" panose="02020603050405020304" pitchFamily="18" charset="0"/>
              </a:rPr>
              <a:t>vacutainer </a:t>
            </a:r>
            <a:r>
              <a:rPr lang="en-US" sz="1800" dirty="0">
                <a:latin typeface="Times New Roman" panose="02020603050405020304" pitchFamily="18" charset="0"/>
                <a:cs typeface="Times New Roman" panose="02020603050405020304" pitchFamily="18" charset="0"/>
              </a:rPr>
              <a:t>tubes.</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There are two major types of blood collection tubes: </a:t>
            </a:r>
          </a:p>
          <a:p>
            <a:pPr algn="justLow" rtl="0">
              <a:buFont typeface="+mj-lt"/>
              <a:buAutoNum type="arabicPeriod"/>
            </a:pPr>
            <a:r>
              <a:rPr lang="en-US" sz="1800" dirty="0" smtClean="0">
                <a:latin typeface="Times New Roman" panose="02020603050405020304" pitchFamily="18" charset="0"/>
                <a:cs typeface="Times New Roman" panose="02020603050405020304" pitchFamily="18" charset="0"/>
              </a:rPr>
              <a:t>Serum </a:t>
            </a:r>
            <a:r>
              <a:rPr lang="en-US" sz="1800" dirty="0">
                <a:latin typeface="Times New Roman" panose="02020603050405020304" pitchFamily="18" charset="0"/>
                <a:cs typeface="Times New Roman" panose="02020603050405020304" pitchFamily="18" charset="0"/>
              </a:rPr>
              <a:t>separating tubes (</a:t>
            </a:r>
            <a:r>
              <a:rPr lang="en-US" sz="1800" b="1" dirty="0">
                <a:latin typeface="Times New Roman" panose="02020603050405020304" pitchFamily="18" charset="0"/>
                <a:cs typeface="Times New Roman" panose="02020603050405020304" pitchFamily="18" charset="0"/>
              </a:rPr>
              <a:t>SST</a:t>
            </a:r>
            <a:r>
              <a:rPr lang="en-US" sz="1800" dirty="0">
                <a:latin typeface="Times New Roman" panose="02020603050405020304" pitchFamily="18" charset="0"/>
                <a:cs typeface="Times New Roman" panose="02020603050405020304" pitchFamily="18" charset="0"/>
              </a:rPr>
              <a:t>): contain no anticoagulants. </a:t>
            </a:r>
          </a:p>
          <a:p>
            <a:pPr algn="justLow" rtl="0">
              <a:buFont typeface="+mj-lt"/>
              <a:buAutoNum type="arabicPeriod"/>
            </a:pPr>
            <a:r>
              <a:rPr lang="en-US" sz="1800" dirty="0" smtClean="0">
                <a:latin typeface="Times New Roman" panose="02020603050405020304" pitchFamily="18" charset="0"/>
                <a:cs typeface="Times New Roman" panose="02020603050405020304" pitchFamily="18" charset="0"/>
              </a:rPr>
              <a:t>Plasma </a:t>
            </a:r>
            <a:r>
              <a:rPr lang="en-US" sz="1800" dirty="0">
                <a:latin typeface="Times New Roman" panose="02020603050405020304" pitchFamily="18" charset="0"/>
                <a:cs typeface="Times New Roman" panose="02020603050405020304" pitchFamily="18" charset="0"/>
              </a:rPr>
              <a:t>separating tubes (</a:t>
            </a:r>
            <a:r>
              <a:rPr lang="en-US" sz="1800" b="1" dirty="0">
                <a:latin typeface="Times New Roman" panose="02020603050405020304" pitchFamily="18" charset="0"/>
                <a:cs typeface="Times New Roman" panose="02020603050405020304" pitchFamily="18" charset="0"/>
              </a:rPr>
              <a:t>PST</a:t>
            </a:r>
            <a:r>
              <a:rPr lang="en-US" sz="1800" dirty="0">
                <a:latin typeface="Times New Roman" panose="02020603050405020304" pitchFamily="18" charset="0"/>
                <a:cs typeface="Times New Roman" panose="02020603050405020304" pitchFamily="18" charset="0"/>
              </a:rPr>
              <a:t>): contain anticoagulant or preservative [Potassium oxalate, potassium flouride, sodium citrate, trisodium EDTA , heparin]  </a:t>
            </a:r>
            <a:endParaRPr lang="en-US" sz="1800" dirty="0" smtClean="0">
              <a:latin typeface="Times New Roman" panose="02020603050405020304" pitchFamily="18" charset="0"/>
              <a:cs typeface="Times New Roman" panose="02020603050405020304" pitchFamily="18" charset="0"/>
            </a:endParaRPr>
          </a:p>
          <a:p>
            <a:pPr algn="justLow" rtl="0">
              <a:buFont typeface="+mj-lt"/>
              <a:buAutoNum type="arabicPeriod"/>
            </a:pPr>
            <a:endParaRPr lang="en-US" sz="800" dirty="0">
              <a:latin typeface="Times New Roman" panose="02020603050405020304" pitchFamily="18" charset="0"/>
              <a:cs typeface="Times New Roman" panose="02020603050405020304" pitchFamily="18" charset="0"/>
            </a:endParaRPr>
          </a:p>
          <a:p>
            <a:pPr marL="0" indent="0" algn="justLow" rtl="0">
              <a:buNone/>
            </a:pPr>
            <a:r>
              <a:rPr lang="en-US" sz="1800" b="1" dirty="0" smtClean="0">
                <a:latin typeface="Times New Roman" panose="02020603050405020304" pitchFamily="18" charset="0"/>
                <a:cs typeface="Times New Roman" panose="02020603050405020304" pitchFamily="18" charset="0"/>
              </a:rPr>
              <a:t>- Blood </a:t>
            </a:r>
            <a:r>
              <a:rPr lang="en-US" sz="1800" b="1" dirty="0">
                <a:latin typeface="Times New Roman" panose="02020603050405020304" pitchFamily="18" charset="0"/>
                <a:cs typeface="Times New Roman" panose="02020603050405020304" pitchFamily="18" charset="0"/>
              </a:rPr>
              <a:t>anticoagulants: </a:t>
            </a:r>
            <a:endParaRPr lang="en-US" sz="1800" dirty="0">
              <a:latin typeface="Times New Roman" panose="02020603050405020304" pitchFamily="18" charset="0"/>
              <a:cs typeface="Times New Roman" panose="02020603050405020304" pitchFamily="18" charset="0"/>
            </a:endParaRPr>
          </a:p>
          <a:p>
            <a:pPr marL="0" indent="0" algn="justLow" rtl="0">
              <a:buNone/>
            </a:pPr>
            <a:r>
              <a:rPr lang="en-US" sz="1800" dirty="0">
                <a:latin typeface="Times New Roman" panose="02020603050405020304" pitchFamily="18" charset="0"/>
                <a:cs typeface="Times New Roman" panose="02020603050405020304" pitchFamily="18" charset="0"/>
              </a:rPr>
              <a:t>  Coagulation occurs in two major steps</a:t>
            </a:r>
            <a:r>
              <a:rPr lang="en-US" sz="1800" dirty="0" smtClean="0">
                <a:latin typeface="Times New Roman" panose="02020603050405020304" pitchFamily="18" charset="0"/>
                <a:cs typeface="Times New Roman" panose="02020603050405020304" pitchFamily="18" charset="0"/>
              </a:rPr>
              <a:t>:</a:t>
            </a:r>
          </a:p>
          <a:p>
            <a:pPr marL="0" indent="0" algn="justLow" rtl="0">
              <a:buNone/>
            </a:pPr>
            <a:endParaRPr lang="en-US" sz="1800" dirty="0">
              <a:latin typeface="Times New Roman" panose="02020603050405020304" pitchFamily="18" charset="0"/>
              <a:cs typeface="Times New Roman" panose="02020603050405020304" pitchFamily="18" charset="0"/>
            </a:endParaRPr>
          </a:p>
          <a:p>
            <a:pPr marL="0" indent="0" algn="justLow" rtl="0">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6A440C48-7CCC-472C-9CE9-C8FE18374ABD}"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10</a:t>
            </a:fld>
            <a:endParaRPr lang="ar-SA"/>
          </a:p>
        </p:txBody>
      </p:sp>
      <p:pic>
        <p:nvPicPr>
          <p:cNvPr id="6" name="صورة 5" descr="Microsoft Word (فشل تنشيط المنتج)‪ - ملزمة مرحلة ثانية2-(2019-2020"/>
          <p:cNvPicPr>
            <a:picLocks noChangeAspect="1"/>
          </p:cNvPicPr>
          <p:nvPr/>
        </p:nvPicPr>
        <p:blipFill rotWithShape="1">
          <a:blip r:embed="rId3">
            <a:extLst>
              <a:ext uri="{28A0092B-C50C-407E-A947-70E740481C1C}">
                <a14:useLocalDpi xmlns:a14="http://schemas.microsoft.com/office/drawing/2010/main" val="0"/>
              </a:ext>
            </a:extLst>
          </a:blip>
          <a:srcRect l="33457" t="55337" r="33086" b="14050"/>
          <a:stretch/>
        </p:blipFill>
        <p:spPr>
          <a:xfrm>
            <a:off x="2339752" y="3147814"/>
            <a:ext cx="4968552" cy="1250407"/>
          </a:xfrm>
          <a:prstGeom prst="rect">
            <a:avLst/>
          </a:prstGeom>
        </p:spPr>
      </p:pic>
    </p:spTree>
    <p:extLst>
      <p:ext uri="{BB962C8B-B14F-4D97-AF65-F5344CB8AC3E}">
        <p14:creationId xmlns:p14="http://schemas.microsoft.com/office/powerpoint/2010/main" val="129051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Blood </a:t>
            </a:r>
            <a:r>
              <a:rPr lang="en-US" sz="2200" b="1" dirty="0" smtClean="0">
                <a:solidFill>
                  <a:srgbClr val="FF0000"/>
                </a:solidFill>
                <a:latin typeface="Bookman Old Style" panose="02050604050505020204" pitchFamily="18" charset="0"/>
              </a:rPr>
              <a:t>anticoagulants</a:t>
            </a:r>
            <a:endParaRPr lang="en-US" sz="2200" b="1" dirty="0">
              <a:solidFill>
                <a:srgbClr val="FF0000"/>
              </a:solidFill>
              <a:latin typeface="Bookman Old Style" panose="02050604050505020204" pitchFamily="18" charset="0"/>
            </a:endParaRPr>
          </a:p>
          <a:p>
            <a:pPr marL="0" indent="0" algn="ctr" rtl="0">
              <a:buNone/>
            </a:pPr>
            <a:endParaRPr lang="en-US" sz="500" b="1" dirty="0" smtClean="0">
              <a:latin typeface="Bookman Old Style" panose="02050604050505020204" pitchFamily="18" charset="0"/>
            </a:endParaRPr>
          </a:p>
          <a:p>
            <a:pPr marL="0" indent="0" algn="justLow" rtl="0">
              <a:buNone/>
            </a:pPr>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are substances which prevent blood </a:t>
            </a:r>
            <a:r>
              <a:rPr lang="en-US" sz="2000" dirty="0" smtClean="0">
                <a:latin typeface="Times New Roman" panose="02020603050405020304" pitchFamily="18" charset="0"/>
                <a:cs typeface="Times New Roman" panose="02020603050405020304" pitchFamily="18" charset="0"/>
              </a:rPr>
              <a:t>coagulation. </a:t>
            </a:r>
            <a:r>
              <a:rPr lang="en-US" sz="2000" dirty="0">
                <a:latin typeface="Times New Roman" panose="02020603050405020304" pitchFamily="18" charset="0"/>
                <a:cs typeface="Times New Roman" panose="02020603050405020304" pitchFamily="18" charset="0"/>
              </a:rPr>
              <a:t>They inhibit coagulation process by eliminating Ca</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ions which are important in coagulation or by binding with thrombin and prevent conversion of fibrinogen to fibrin where</a:t>
            </a:r>
            <a:r>
              <a:rPr lang="en-US" sz="2000" b="1" dirty="0">
                <a:latin typeface="Times New Roman" panose="02020603050405020304" pitchFamily="18" charset="0"/>
                <a:cs typeface="Times New Roman" panose="02020603050405020304" pitchFamily="18" charset="0"/>
              </a:rPr>
              <a:t> EDTA, citrate and oxalate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inhibits coagulation by binding with Ca</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and prevent the activation of prothrombin to thrombin, while </a:t>
            </a:r>
            <a:r>
              <a:rPr lang="en-US" sz="2000" b="1" dirty="0">
                <a:latin typeface="Times New Roman" panose="02020603050405020304" pitchFamily="18" charset="0"/>
                <a:cs typeface="Times New Roman" panose="02020603050405020304" pitchFamily="18" charset="0"/>
              </a:rPr>
              <a:t>Heparin</a:t>
            </a:r>
            <a:r>
              <a:rPr lang="en-US" sz="2000" dirty="0">
                <a:latin typeface="Times New Roman" panose="02020603050405020304" pitchFamily="18" charset="0"/>
                <a:cs typeface="Times New Roman" panose="02020603050405020304" pitchFamily="18" charset="0"/>
              </a:rPr>
              <a:t>: inhibits coagulation by binding with thrombin which is important in activation of fibrinogen to fibrin. </a:t>
            </a:r>
          </a:p>
          <a:p>
            <a:pPr lvl="0" algn="justLow"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Choose the correct anticoagulant in blood collection is very important. It depends on the test to be performed; anticoagulant shouldn't interfere with the substance to be analyzed (measured). </a:t>
            </a:r>
          </a:p>
          <a:p>
            <a:pPr lvl="0" algn="justLow" rtl="0">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False positive or false negative results may be produced if blood collected in tube contains wrong anticoagulant. </a:t>
            </a:r>
          </a:p>
        </p:txBody>
      </p:sp>
      <p:sp>
        <p:nvSpPr>
          <p:cNvPr id="2" name="عنصر نائب للتاريخ 1"/>
          <p:cNvSpPr>
            <a:spLocks noGrp="1"/>
          </p:cNvSpPr>
          <p:nvPr>
            <p:ph type="dt" sz="half" idx="10"/>
          </p:nvPr>
        </p:nvSpPr>
        <p:spPr/>
        <p:txBody>
          <a:bodyPr/>
          <a:lstStyle/>
          <a:p>
            <a:fld id="{352A2FED-F642-45C2-8F3D-EC020C411659}"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11</a:t>
            </a:fld>
            <a:endParaRPr lang="ar-SA"/>
          </a:p>
        </p:txBody>
      </p:sp>
    </p:spTree>
    <p:extLst>
      <p:ext uri="{BB962C8B-B14F-4D97-AF65-F5344CB8AC3E}">
        <p14:creationId xmlns:p14="http://schemas.microsoft.com/office/powerpoint/2010/main" val="657375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Blood </a:t>
            </a:r>
            <a:r>
              <a:rPr lang="en-US" sz="2200" b="1" dirty="0" smtClean="0">
                <a:solidFill>
                  <a:srgbClr val="FF0000"/>
                </a:solidFill>
                <a:latin typeface="Bookman Old Style" panose="02050604050505020204" pitchFamily="18" charset="0"/>
              </a:rPr>
              <a:t>anticoagulants</a:t>
            </a:r>
            <a:endParaRPr lang="en-US" sz="2200" b="1" dirty="0">
              <a:solidFill>
                <a:srgbClr val="FF0000"/>
              </a:solidFill>
              <a:latin typeface="Bookman Old Style" panose="02050604050505020204" pitchFamily="18" charset="0"/>
            </a:endParaRPr>
          </a:p>
          <a:p>
            <a:pPr marL="0" indent="0" algn="ctr" rtl="0">
              <a:buNone/>
            </a:pPr>
            <a:endParaRPr lang="en-US" sz="500" b="1" dirty="0" smtClean="0">
              <a:latin typeface="Bookman Old Style" panose="02050604050505020204" pitchFamily="18" charset="0"/>
            </a:endParaRPr>
          </a:p>
          <a:p>
            <a:pPr marL="0" lvl="0" indent="0" algn="justLow" rtl="0">
              <a:buNone/>
            </a:pPr>
            <a:r>
              <a:rPr lang="en-US" sz="2100" dirty="0" smtClean="0">
                <a:latin typeface="Times New Roman" panose="02020603050405020304" pitchFamily="18" charset="0"/>
                <a:cs typeface="Times New Roman" panose="02020603050405020304" pitchFamily="18" charset="0"/>
              </a:rPr>
              <a:t>Here </a:t>
            </a:r>
            <a:r>
              <a:rPr lang="en-US" sz="2100" dirty="0">
                <a:latin typeface="Times New Roman" panose="02020603050405020304" pitchFamily="18" charset="0"/>
                <a:cs typeface="Times New Roman" panose="02020603050405020304" pitchFamily="18" charset="0"/>
              </a:rPr>
              <a:t>are some examples: </a:t>
            </a:r>
          </a:p>
          <a:p>
            <a:pPr lvl="0" algn="justLow" rtl="0">
              <a:buFont typeface="Courier New" panose="02070309020205020404" pitchFamily="49" charset="0"/>
              <a:buChar char="o"/>
            </a:pPr>
            <a:r>
              <a:rPr lang="en-US" sz="2100" dirty="0">
                <a:latin typeface="Times New Roman" panose="02020603050405020304" pitchFamily="18" charset="0"/>
                <a:cs typeface="Times New Roman" panose="02020603050405020304" pitchFamily="18" charset="0"/>
              </a:rPr>
              <a:t>Tubes contain sodium and potassium anticoagulants are not used in measuring concentration of electrolytes; this will produce false positive result (Li, ammonia or heparin is used in electrolytes). </a:t>
            </a:r>
          </a:p>
          <a:p>
            <a:pPr lvl="0" algn="justLow" rtl="0">
              <a:buFont typeface="Courier New" panose="02070309020205020404" pitchFamily="49" charset="0"/>
              <a:buChar char="o"/>
            </a:pPr>
            <a:r>
              <a:rPr lang="en-US" sz="2100" dirty="0">
                <a:latin typeface="Times New Roman" panose="02020603050405020304" pitchFamily="18" charset="0"/>
                <a:cs typeface="Times New Roman" panose="02020603050405020304" pitchFamily="18" charset="0"/>
              </a:rPr>
              <a:t>Tubes contain Na</a:t>
            </a:r>
            <a:r>
              <a:rPr lang="en-US" sz="2100" baseline="30000"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-oxalate anticoagulant are not used for measuring Ca</a:t>
            </a:r>
            <a:r>
              <a:rPr lang="en-US" sz="2100" baseline="300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 level; because oxalate will react with Ca</a:t>
            </a:r>
            <a:r>
              <a:rPr lang="en-US" sz="2100" baseline="300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 and precipitated as Ca</a:t>
            </a:r>
            <a:r>
              <a:rPr lang="en-US" sz="2100" baseline="300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-oxalate. </a:t>
            </a:r>
          </a:p>
          <a:p>
            <a:pPr lvl="0" algn="justLow" rtl="0">
              <a:buFont typeface="Courier New" panose="02070309020205020404" pitchFamily="49" charset="0"/>
              <a:buChar char="o"/>
            </a:pPr>
            <a:r>
              <a:rPr lang="en-US" sz="2100" dirty="0">
                <a:latin typeface="Times New Roman" panose="02020603050405020304" pitchFamily="18" charset="0"/>
                <a:cs typeface="Times New Roman" panose="02020603050405020304" pitchFamily="18" charset="0"/>
              </a:rPr>
              <a:t>EDTA and citrate are not suitable for enzymatic assays, because it binds with Ca</a:t>
            </a:r>
            <a:r>
              <a:rPr lang="en-US" sz="2100" baseline="30000" dirty="0">
                <a:latin typeface="Times New Roman" panose="02020603050405020304" pitchFamily="18" charset="0"/>
                <a:cs typeface="Times New Roman" panose="02020603050405020304" pitchFamily="18" charset="0"/>
              </a:rPr>
              <a:t>2+</a:t>
            </a:r>
            <a:r>
              <a:rPr lang="en-US" sz="2100" dirty="0">
                <a:latin typeface="Times New Roman" panose="02020603050405020304" pitchFamily="18" charset="0"/>
                <a:cs typeface="Times New Roman" panose="02020603050405020304" pitchFamily="18" charset="0"/>
              </a:rPr>
              <a:t> ion that is a cofactor for enzymes like alkaline phosphatase. </a:t>
            </a:r>
          </a:p>
          <a:p>
            <a:pPr lvl="0" algn="justLow" rtl="0">
              <a:buFont typeface="Courier New" panose="02070309020205020404" pitchFamily="49" charset="0"/>
              <a:buChar char="o"/>
            </a:pPr>
            <a:r>
              <a:rPr lang="en-US" sz="2100" dirty="0">
                <a:latin typeface="Times New Roman" panose="02020603050405020304" pitchFamily="18" charset="0"/>
                <a:cs typeface="Times New Roman" panose="02020603050405020304" pitchFamily="18" charset="0"/>
              </a:rPr>
              <a:t>Fluoridated oxalate specimen is often recommended for glucose</a:t>
            </a:r>
            <a:r>
              <a:rPr lang="en-US" sz="1800" dirty="0">
                <a:latin typeface="Times New Roman" panose="02020603050405020304" pitchFamily="18" charset="0"/>
                <a:cs typeface="Times New Roman" panose="02020603050405020304" pitchFamily="18" charset="0"/>
              </a:rPr>
              <a:t>. </a:t>
            </a:r>
          </a:p>
        </p:txBody>
      </p:sp>
      <p:sp>
        <p:nvSpPr>
          <p:cNvPr id="2" name="عنصر نائب للتاريخ 1"/>
          <p:cNvSpPr>
            <a:spLocks noGrp="1"/>
          </p:cNvSpPr>
          <p:nvPr>
            <p:ph type="dt" sz="half" idx="10"/>
          </p:nvPr>
        </p:nvSpPr>
        <p:spPr/>
        <p:txBody>
          <a:bodyPr/>
          <a:lstStyle/>
          <a:p>
            <a:fld id="{396717E4-D18C-4F2F-A30D-1CD64950EA63}"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12</a:t>
            </a:fld>
            <a:endParaRPr lang="ar-SA"/>
          </a:p>
        </p:txBody>
      </p:sp>
    </p:spTree>
    <p:extLst>
      <p:ext uri="{BB962C8B-B14F-4D97-AF65-F5344CB8AC3E}">
        <p14:creationId xmlns:p14="http://schemas.microsoft.com/office/powerpoint/2010/main" val="291103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Blood </a:t>
            </a:r>
            <a:r>
              <a:rPr lang="en-US" sz="2200" b="1" dirty="0" smtClean="0">
                <a:solidFill>
                  <a:srgbClr val="FF0000"/>
                </a:solidFill>
                <a:latin typeface="Bookman Old Style" panose="02050604050505020204" pitchFamily="18" charset="0"/>
              </a:rPr>
              <a:t>anticoagulants</a:t>
            </a:r>
            <a:endParaRPr lang="en-US" sz="2200" b="1" dirty="0">
              <a:solidFill>
                <a:srgbClr val="FF0000"/>
              </a:solidFill>
              <a:latin typeface="Bookman Old Style" panose="02050604050505020204" pitchFamily="18" charset="0"/>
            </a:endParaRPr>
          </a:p>
          <a:p>
            <a:pPr marL="0" indent="0" algn="ctr" rtl="0">
              <a:buNone/>
            </a:pPr>
            <a:endParaRPr lang="en-US" sz="500" b="1" dirty="0" smtClean="0">
              <a:latin typeface="Bookman Old Style" panose="02050604050505020204" pitchFamily="18" charset="0"/>
            </a:endParaRPr>
          </a:p>
          <a:p>
            <a:pPr marL="0" indent="0" algn="justLow" rtl="0">
              <a:buNone/>
            </a:pPr>
            <a:r>
              <a:rPr lang="en-US" sz="1900" dirty="0">
                <a:latin typeface="Times New Roman" panose="02020603050405020304" pitchFamily="18" charset="0"/>
                <a:cs typeface="Times New Roman" panose="02020603050405020304" pitchFamily="18" charset="0"/>
              </a:rPr>
              <a:t>Tubes used to collect blood have color-coded caps that signal what, if any, additives are present in the tube. Additives may be anticoagulants to allow preparation of plasma or may be substances included to protect analytes from chemical or metabolic breakdown</a:t>
            </a:r>
            <a:r>
              <a:rPr lang="en-US" sz="1900" dirty="0" smtClean="0">
                <a:latin typeface="Times New Roman" panose="02020603050405020304" pitchFamily="18" charset="0"/>
                <a:cs typeface="Times New Roman" panose="02020603050405020304" pitchFamily="18" charset="0"/>
              </a:rPr>
              <a:t>.</a:t>
            </a:r>
          </a:p>
          <a:p>
            <a:pPr marL="0" indent="0" algn="justLow" rtl="0">
              <a:buNone/>
            </a:pPr>
            <a:endParaRPr lang="en-US" sz="2000" dirty="0">
              <a:latin typeface="Times New Roman" panose="02020603050405020304" pitchFamily="18" charset="0"/>
              <a:cs typeface="Times New Roman" panose="02020603050405020304" pitchFamily="18" charset="0"/>
            </a:endParaRPr>
          </a:p>
          <a:p>
            <a:pPr marL="0" indent="0" algn="justLow" rtl="0">
              <a:buNone/>
            </a:pPr>
            <a:endParaRPr lang="en-US" sz="2000" b="1" dirty="0" smtClean="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F0B249C0-8902-46E7-9EDB-8131F8189C79}"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13</a:t>
            </a:fld>
            <a:endParaRPr lang="ar-SA"/>
          </a:p>
        </p:txBody>
      </p:sp>
      <p:pic>
        <p:nvPicPr>
          <p:cNvPr id="6" name="صورة 5" descr="C:\Users\nofalmax\Desktop\22193208_2035382466681583_1401816957_n.png"/>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672" r="802" b="1672"/>
          <a:stretch/>
        </p:blipFill>
        <p:spPr bwMode="auto">
          <a:xfrm>
            <a:off x="395536" y="1851670"/>
            <a:ext cx="8352928" cy="2803649"/>
          </a:xfrm>
          <a:prstGeom prst="rect">
            <a:avLst/>
          </a:prstGeom>
          <a:noFill/>
          <a:ln>
            <a:solidFill>
              <a:schemeClr val="tx1">
                <a:lumMod val="85000"/>
                <a:lumOff val="1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1035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Sampling errors</a:t>
            </a:r>
          </a:p>
          <a:p>
            <a:pPr marL="0" indent="0" algn="justLow" rtl="0">
              <a:buNone/>
            </a:pPr>
            <a:r>
              <a:rPr lang="en-US" sz="2000" dirty="0">
                <a:latin typeface="Times New Roman" panose="02020603050405020304" pitchFamily="18" charset="0"/>
                <a:cs typeface="Times New Roman" panose="02020603050405020304" pitchFamily="18" charset="0"/>
              </a:rPr>
              <a:t>There are a number of potential errors which may contribute to the success or failure of the laboratory to provide the correct answers to the clinician's question. Some of these problems arise when a clinician first obtains specimens from the patient.</a:t>
            </a:r>
            <a:endParaRPr lang="en-US" sz="1800" dirty="0">
              <a:latin typeface="Times New Roman" panose="02020603050405020304" pitchFamily="18" charset="0"/>
              <a:cs typeface="Times New Roman" panose="02020603050405020304" pitchFamily="18" charset="0"/>
            </a:endParaRPr>
          </a:p>
          <a:p>
            <a:pPr algn="justLow" rtl="0">
              <a:buBlip>
                <a:blip r:embed="rId3"/>
              </a:buBlip>
            </a:pPr>
            <a:r>
              <a:rPr lang="en-US" sz="2000" dirty="0">
                <a:latin typeface="Times New Roman" panose="02020603050405020304" pitchFamily="18" charset="0"/>
                <a:cs typeface="Times New Roman" panose="02020603050405020304" pitchFamily="18" charset="0"/>
              </a:rPr>
              <a:t>Blood sampling technique</a:t>
            </a:r>
            <a:r>
              <a:rPr lang="en-US" sz="2000" dirty="0" smtClean="0">
                <a:latin typeface="Times New Roman" panose="02020603050405020304" pitchFamily="18" charset="0"/>
                <a:cs typeface="Times New Roman" panose="02020603050405020304" pitchFamily="18" charset="0"/>
              </a:rPr>
              <a:t>.</a:t>
            </a:r>
          </a:p>
          <a:p>
            <a:pPr algn="justLow" rtl="0">
              <a:buBlip>
                <a:blip r:embed="rId3"/>
              </a:buBlip>
            </a:pPr>
            <a:r>
              <a:rPr lang="en-US" sz="2000" dirty="0">
                <a:latin typeface="Times New Roman" panose="02020603050405020304" pitchFamily="18" charset="0"/>
                <a:cs typeface="Times New Roman" panose="02020603050405020304" pitchFamily="18" charset="0"/>
              </a:rPr>
              <a:t>Prolonged stasis during venepuncture</a:t>
            </a:r>
            <a:r>
              <a:rPr lang="en-US" sz="2000" dirty="0" smtClean="0">
                <a:latin typeface="Times New Roman" panose="02020603050405020304" pitchFamily="18" charset="0"/>
                <a:cs typeface="Times New Roman" panose="02020603050405020304" pitchFamily="18" charset="0"/>
              </a:rPr>
              <a:t>.</a:t>
            </a:r>
          </a:p>
          <a:p>
            <a:pPr algn="justLow" rtl="0">
              <a:buBlip>
                <a:blip r:embed="rId3"/>
              </a:buBlip>
            </a:pPr>
            <a:r>
              <a:rPr lang="en-US" sz="2000" dirty="0">
                <a:latin typeface="Times New Roman" panose="02020603050405020304" pitchFamily="18" charset="0"/>
                <a:cs typeface="Times New Roman" panose="02020603050405020304" pitchFamily="18" charset="0"/>
              </a:rPr>
              <a:t>Insufficient specimen. </a:t>
            </a:r>
            <a:endParaRPr lang="en-US" sz="2000" dirty="0" smtClean="0">
              <a:latin typeface="Times New Roman" panose="02020603050405020304" pitchFamily="18" charset="0"/>
              <a:cs typeface="Times New Roman" panose="02020603050405020304" pitchFamily="18" charset="0"/>
            </a:endParaRPr>
          </a:p>
          <a:p>
            <a:pPr algn="justLow" rtl="0">
              <a:buBlip>
                <a:blip r:embed="rId3"/>
              </a:buBlip>
            </a:pPr>
            <a:r>
              <a:rPr lang="en-US" sz="2000" dirty="0">
                <a:latin typeface="Times New Roman" panose="02020603050405020304" pitchFamily="18" charset="0"/>
                <a:cs typeface="Times New Roman" panose="02020603050405020304" pitchFamily="18" charset="0"/>
              </a:rPr>
              <a:t>Errors in timing. </a:t>
            </a:r>
            <a:endParaRPr lang="en-US" sz="2000" dirty="0" smtClean="0">
              <a:latin typeface="Times New Roman" panose="02020603050405020304" pitchFamily="18" charset="0"/>
              <a:cs typeface="Times New Roman" panose="02020603050405020304" pitchFamily="18" charset="0"/>
            </a:endParaRPr>
          </a:p>
          <a:p>
            <a:pPr algn="justLow" rtl="0">
              <a:buBlip>
                <a:blip r:embed="rId3"/>
              </a:buBlip>
            </a:pPr>
            <a:r>
              <a:rPr lang="en-US" sz="2000" dirty="0">
                <a:latin typeface="Times New Roman" panose="02020603050405020304" pitchFamily="18" charset="0"/>
                <a:cs typeface="Times New Roman" panose="02020603050405020304" pitchFamily="18" charset="0"/>
              </a:rPr>
              <a:t>Incorrect specimen container. </a:t>
            </a:r>
            <a:endParaRPr lang="en-US" sz="2000" dirty="0" smtClean="0">
              <a:latin typeface="Times New Roman" panose="02020603050405020304" pitchFamily="18" charset="0"/>
              <a:cs typeface="Times New Roman" panose="02020603050405020304" pitchFamily="18" charset="0"/>
            </a:endParaRPr>
          </a:p>
          <a:p>
            <a:pPr algn="justLow" rtl="0">
              <a:buBlip>
                <a:blip r:embed="rId3"/>
              </a:buBlip>
            </a:pPr>
            <a:r>
              <a:rPr lang="en-US" sz="2000" dirty="0">
                <a:latin typeface="Times New Roman" panose="02020603050405020304" pitchFamily="18" charset="0"/>
                <a:cs typeface="Times New Roman" panose="02020603050405020304" pitchFamily="18" charset="0"/>
              </a:rPr>
              <a:t>Inappropriate sampling site. </a:t>
            </a:r>
            <a:endParaRPr lang="en-US" sz="2000" dirty="0" smtClean="0">
              <a:latin typeface="Times New Roman" panose="02020603050405020304" pitchFamily="18" charset="0"/>
              <a:cs typeface="Times New Roman" panose="02020603050405020304" pitchFamily="18" charset="0"/>
            </a:endParaRPr>
          </a:p>
          <a:p>
            <a:pPr algn="justLow" rtl="0">
              <a:buBlip>
                <a:blip r:embed="rId3"/>
              </a:buBlip>
            </a:pPr>
            <a:r>
              <a:rPr lang="en-US" sz="2000" dirty="0">
                <a:latin typeface="Times New Roman" panose="02020603050405020304" pitchFamily="18" charset="0"/>
                <a:cs typeface="Times New Roman" panose="02020603050405020304" pitchFamily="18" charset="0"/>
              </a:rPr>
              <a:t>Incorrect specimen storage.</a:t>
            </a:r>
            <a:endParaRPr lang="en-US" sz="2000" dirty="0" smtClean="0">
              <a:latin typeface="Times New Roman" panose="02020603050405020304" pitchFamily="18" charset="0"/>
              <a:cs typeface="Times New Roman" panose="02020603050405020304" pitchFamily="18" charset="0"/>
            </a:endParaRPr>
          </a:p>
          <a:p>
            <a:pPr marL="0" indent="0" algn="justLow" rtl="0">
              <a:buNone/>
            </a:pPr>
            <a:endParaRPr lang="en-US" sz="2000" b="1" dirty="0" smtClean="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5A8F79B4-2C4F-4F8F-8DFB-1DCC9B75F590}"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14</a:t>
            </a:fld>
            <a:endParaRPr lang="ar-SA"/>
          </a:p>
        </p:txBody>
      </p:sp>
    </p:spTree>
    <p:extLst>
      <p:ext uri="{BB962C8B-B14F-4D97-AF65-F5344CB8AC3E}">
        <p14:creationId xmlns:p14="http://schemas.microsoft.com/office/powerpoint/2010/main" val="282661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numCol="1">
            <a:normAutofit fontScale="92500" lnSpcReduction="10000"/>
          </a:bodyPr>
          <a:lstStyle/>
          <a:p>
            <a:pPr marL="0" indent="0" algn="ctr" rtl="0">
              <a:buNone/>
            </a:pPr>
            <a:r>
              <a:rPr lang="en-US" sz="2200" b="1" dirty="0">
                <a:solidFill>
                  <a:srgbClr val="FF0000"/>
                </a:solidFill>
                <a:latin typeface="Bookman Old Style" panose="02050604050505020204" pitchFamily="18" charset="0"/>
              </a:rPr>
              <a:t>Biological factors affecting the interpretation of results</a:t>
            </a:r>
          </a:p>
          <a:p>
            <a:pPr marL="0" indent="0" algn="justLow" rtl="0">
              <a:buNone/>
            </a:pPr>
            <a:r>
              <a:rPr lang="en-US" sz="1900" dirty="0">
                <a:latin typeface="Times New Roman" panose="02020603050405020304" pitchFamily="18" charset="0"/>
                <a:cs typeface="Times New Roman" panose="02020603050405020304" pitchFamily="18" charset="0"/>
              </a:rPr>
              <a:t>The discrimination between normal and abnormal results is affected by various physiological factors which must be considered when interpreting any given result. These include</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algn="justLow" rtl="0">
              <a:buBlip>
                <a:blip r:embed="rId3"/>
              </a:buBlip>
            </a:pPr>
            <a:r>
              <a:rPr lang="en-US" sz="1900" dirty="0" smtClean="0">
                <a:latin typeface="Times New Roman" panose="02020603050405020304" pitchFamily="18" charset="0"/>
                <a:cs typeface="Times New Roman" panose="02020603050405020304" pitchFamily="18" charset="0"/>
              </a:rPr>
              <a:t>Sex of the patient. </a:t>
            </a:r>
          </a:p>
          <a:p>
            <a:pPr algn="justLow" rtl="0">
              <a:buBlip>
                <a:blip r:embed="rId3"/>
              </a:buBlip>
            </a:pPr>
            <a:r>
              <a:rPr lang="en-US" sz="1900" dirty="0" smtClean="0">
                <a:latin typeface="Times New Roman" panose="02020603050405020304" pitchFamily="18" charset="0"/>
                <a:cs typeface="Times New Roman" panose="02020603050405020304" pitchFamily="18" charset="0"/>
              </a:rPr>
              <a:t>Age of the patient.</a:t>
            </a:r>
          </a:p>
          <a:p>
            <a:pPr algn="justLow" rtl="0">
              <a:buBlip>
                <a:blip r:embed="rId3"/>
              </a:buBlip>
            </a:pPr>
            <a:r>
              <a:rPr lang="en-US" sz="1900" dirty="0" smtClean="0">
                <a:latin typeface="Times New Roman" panose="02020603050405020304" pitchFamily="18" charset="0"/>
                <a:cs typeface="Times New Roman" panose="02020603050405020304" pitchFamily="18" charset="0"/>
              </a:rPr>
              <a:t>Effect of diet.</a:t>
            </a:r>
          </a:p>
          <a:p>
            <a:pPr algn="justLow" rtl="0">
              <a:buBlip>
                <a:blip r:embed="rId3"/>
              </a:buBlip>
            </a:pPr>
            <a:r>
              <a:rPr lang="en-US" sz="1900" dirty="0" smtClean="0">
                <a:latin typeface="Times New Roman" panose="02020603050405020304" pitchFamily="18" charset="0"/>
                <a:cs typeface="Times New Roman" panose="02020603050405020304" pitchFamily="18" charset="0"/>
              </a:rPr>
              <a:t>Time </a:t>
            </a:r>
            <a:r>
              <a:rPr lang="en-US" sz="1900" dirty="0">
                <a:latin typeface="Times New Roman" panose="02020603050405020304" pitchFamily="18" charset="0"/>
                <a:cs typeface="Times New Roman" panose="02020603050405020304" pitchFamily="18" charset="0"/>
              </a:rPr>
              <a:t>when sample was taken.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Stress and anxiety.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Posture of the patient</a:t>
            </a:r>
            <a:r>
              <a:rPr lang="en-US" sz="1900" dirty="0" smtClean="0">
                <a:latin typeface="Times New Roman" panose="02020603050405020304" pitchFamily="18" charset="0"/>
                <a:cs typeface="Times New Roman" panose="02020603050405020304" pitchFamily="18" charset="0"/>
              </a:rPr>
              <a:t>.</a:t>
            </a:r>
          </a:p>
          <a:p>
            <a:pPr algn="justLow" rtl="0">
              <a:buBlip>
                <a:blip r:embed="rId3"/>
              </a:buBlip>
            </a:pPr>
            <a:r>
              <a:rPr lang="en-US" sz="1900" dirty="0">
                <a:latin typeface="Times New Roman" panose="02020603050405020304" pitchFamily="18" charset="0"/>
                <a:cs typeface="Times New Roman" panose="02020603050405020304" pitchFamily="18" charset="0"/>
              </a:rPr>
              <a:t>Effects of exercise.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Medical history.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Pregnancy.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Menstrual cycle. </a:t>
            </a:r>
            <a:endParaRPr lang="en-US" sz="1900" dirty="0" smtClean="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Drug history. </a:t>
            </a:r>
            <a:endParaRPr lang="en-US" sz="1900" dirty="0" smtClean="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6E833F4C-428A-46D4-9B98-0A3DD6710C11}"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15</a:t>
            </a:fld>
            <a:endParaRPr lang="ar-SA"/>
          </a:p>
        </p:txBody>
      </p:sp>
    </p:spTree>
    <p:extLst>
      <p:ext uri="{BB962C8B-B14F-4D97-AF65-F5344CB8AC3E}">
        <p14:creationId xmlns:p14="http://schemas.microsoft.com/office/powerpoint/2010/main" val="277168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smtClean="0">
                <a:solidFill>
                  <a:srgbClr val="FF0000"/>
                </a:solidFill>
                <a:latin typeface="Bookman Old Style" panose="02050604050505020204" pitchFamily="18" charset="0"/>
              </a:rPr>
              <a:t>Specimen </a:t>
            </a:r>
            <a:r>
              <a:rPr lang="en-US" sz="2200" b="1" dirty="0">
                <a:solidFill>
                  <a:srgbClr val="FF0000"/>
                </a:solidFill>
                <a:latin typeface="Bookman Old Style" panose="02050604050505020204" pitchFamily="18" charset="0"/>
              </a:rPr>
              <a:t>rejection criteria:</a:t>
            </a:r>
            <a:r>
              <a:rPr lang="en-US" sz="2000" b="1" dirty="0"/>
              <a:t> </a:t>
            </a:r>
            <a:endParaRPr lang="en-US" sz="2000" b="1" dirty="0" smtClean="0"/>
          </a:p>
          <a:p>
            <a:pPr lvl="0" algn="justLow" rtl="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Specimen </a:t>
            </a:r>
            <a:r>
              <a:rPr lang="en-US" sz="2000" dirty="0">
                <a:latin typeface="Times New Roman" panose="02020603050405020304" pitchFamily="18" charset="0"/>
                <a:cs typeface="Times New Roman" panose="02020603050405020304" pitchFamily="18" charset="0"/>
              </a:rPr>
              <a:t>improperly labeled or unlabeled. </a:t>
            </a:r>
          </a:p>
          <a:p>
            <a:pPr lvl="0" algn="justLow" rtl="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Specimen improperly collected or preserved. </a:t>
            </a:r>
          </a:p>
          <a:p>
            <a:pPr lvl="0" algn="justLow" rtl="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Specimen submitted without properly completed request form. </a:t>
            </a:r>
          </a:p>
          <a:p>
            <a:pPr lvl="0" algn="justLow" rtl="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Hemolyzed sample. </a:t>
            </a:r>
            <a:endParaRPr lang="en-US" sz="2000" dirty="0" smtClean="0">
              <a:latin typeface="Times New Roman" panose="02020603050405020304" pitchFamily="18" charset="0"/>
              <a:cs typeface="Times New Roman" panose="02020603050405020304" pitchFamily="18" charset="0"/>
            </a:endParaRPr>
          </a:p>
          <a:p>
            <a:pPr marL="0" lvl="0" indent="0" algn="justLow" rtl="0">
              <a:buNone/>
            </a:pPr>
            <a:endParaRPr lang="en-US" sz="2000" dirty="0">
              <a:latin typeface="Times New Roman" panose="02020603050405020304" pitchFamily="18" charset="0"/>
              <a:cs typeface="Times New Roman" panose="02020603050405020304" pitchFamily="18" charset="0"/>
            </a:endParaRPr>
          </a:p>
          <a:p>
            <a:pPr marL="0" indent="0" algn="justLow" rtl="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Haemolysis may occur due to: </a:t>
            </a:r>
          </a:p>
          <a:p>
            <a:pPr marL="457200" indent="-185738" algn="justLow" rtl="0">
              <a:buFont typeface="+mj-lt"/>
              <a:buAutoNum type="arabicPeriod"/>
            </a:pPr>
            <a:r>
              <a:rPr lang="en-US" sz="2000" dirty="0">
                <a:latin typeface="Times New Roman" panose="02020603050405020304" pitchFamily="18" charset="0"/>
                <a:cs typeface="Times New Roman" panose="02020603050405020304" pitchFamily="18" charset="0"/>
              </a:rPr>
              <a:t>Dispense of blood directly from syringe through needle, the applied pressure may cause rupture of RBCs. </a:t>
            </a:r>
          </a:p>
          <a:p>
            <a:pPr marL="457200" indent="-185738" algn="justLow" rtl="0">
              <a:buFont typeface="+mj-lt"/>
              <a:buAutoNum type="arabicPeriod"/>
            </a:pPr>
            <a:r>
              <a:rPr lang="en-US" sz="2000" dirty="0">
                <a:latin typeface="Times New Roman" panose="02020603050405020304" pitchFamily="18" charset="0"/>
                <a:cs typeface="Times New Roman" panose="02020603050405020304" pitchFamily="18" charset="0"/>
              </a:rPr>
              <a:t>Refrigerate non-separated blood sample (too cold, too hot will also effects). </a:t>
            </a:r>
          </a:p>
          <a:p>
            <a:pPr marL="457200" indent="-185738" algn="justLow" rtl="0">
              <a:buFont typeface="+mj-lt"/>
              <a:buAutoNum type="arabicPeriod"/>
            </a:pPr>
            <a:r>
              <a:rPr lang="en-US" sz="2000" dirty="0">
                <a:latin typeface="Times New Roman" panose="02020603050405020304" pitchFamily="18" charset="0"/>
                <a:cs typeface="Times New Roman" panose="02020603050405020304" pitchFamily="18" charset="0"/>
              </a:rPr>
              <a:t>Mechanically due to blood sample shaking. </a:t>
            </a:r>
          </a:p>
          <a:p>
            <a:pPr marL="0" lvl="0" indent="0" algn="justLow" rtl="0">
              <a:buNone/>
            </a:pPr>
            <a:endParaRPr lang="en-US" sz="2000"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4DD1522F-268A-49C6-9593-598C05CA824C}"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16</a:t>
            </a:fld>
            <a:endParaRPr lang="ar-SA"/>
          </a:p>
        </p:txBody>
      </p:sp>
    </p:spTree>
    <p:extLst>
      <p:ext uri="{BB962C8B-B14F-4D97-AF65-F5344CB8AC3E}">
        <p14:creationId xmlns:p14="http://schemas.microsoft.com/office/powerpoint/2010/main" val="67130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l" rtl="0">
              <a:lnSpc>
                <a:spcPct val="130000"/>
              </a:lnSpc>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Changes in the serum color indicate one of the following: </a:t>
            </a:r>
          </a:p>
          <a:p>
            <a:pPr algn="l" rtl="0">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Hemolyzed</a:t>
            </a:r>
            <a:r>
              <a:rPr lang="en-US" sz="2000" dirty="0">
                <a:latin typeface="Times New Roman" panose="02020603050405020304" pitchFamily="18" charset="0"/>
                <a:cs typeface="Times New Roman" panose="02020603050405020304" pitchFamily="18" charset="0"/>
              </a:rPr>
              <a:t>: serum appears pink to red due to rupture of RBCs. </a:t>
            </a:r>
          </a:p>
          <a:p>
            <a:pPr algn="l" rtl="0">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Icteric</a:t>
            </a:r>
            <a:r>
              <a:rPr lang="en-US" sz="2000" dirty="0">
                <a:latin typeface="Times New Roman" panose="02020603050405020304" pitchFamily="18" charset="0"/>
                <a:cs typeface="Times New Roman" panose="02020603050405020304" pitchFamily="18" charset="0"/>
              </a:rPr>
              <a:t>: serum appears yellow due to high bilirubin (Jaundice). </a:t>
            </a:r>
          </a:p>
          <a:p>
            <a:pPr algn="l" rtl="0">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Lipemic</a:t>
            </a:r>
            <a:r>
              <a:rPr lang="en-US" sz="2000" dirty="0">
                <a:latin typeface="Times New Roman" panose="02020603050405020304" pitchFamily="18" charset="0"/>
                <a:cs typeface="Times New Roman" panose="02020603050405020304" pitchFamily="18" charset="0"/>
              </a:rPr>
              <a:t>: serum appears milky or turbid due to high lipid. </a:t>
            </a:r>
          </a:p>
          <a:p>
            <a:pPr marL="0" indent="0" algn="justLow" rtl="0">
              <a:lnSpc>
                <a:spcPct val="130000"/>
              </a:lnSpc>
              <a:buNone/>
            </a:pPr>
            <a:endParaRPr lang="en-US" sz="2000"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135D3A21-7C3B-43BD-806D-108A0093200B}"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17</a:t>
            </a:fld>
            <a:endParaRPr lang="ar-SA"/>
          </a:p>
        </p:txBody>
      </p:sp>
      <p:pic>
        <p:nvPicPr>
          <p:cNvPr id="6" name="صورة 5" descr="BIOC416.pdf - Adobe Acrobat Reader DC"/>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396" t="40869" r="37160" b="26796"/>
          <a:stretch/>
        </p:blipFill>
        <p:spPr>
          <a:xfrm>
            <a:off x="1187624" y="2211710"/>
            <a:ext cx="6912768" cy="2376264"/>
          </a:xfrm>
          <a:prstGeom prst="rect">
            <a:avLst/>
          </a:prstGeom>
        </p:spPr>
      </p:pic>
    </p:spTree>
    <p:extLst>
      <p:ext uri="{BB962C8B-B14F-4D97-AF65-F5344CB8AC3E}">
        <p14:creationId xmlns:p14="http://schemas.microsoft.com/office/powerpoint/2010/main" val="46092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9502"/>
            <a:ext cx="8229600" cy="4464496"/>
          </a:xfrm>
        </p:spPr>
        <p:txBody>
          <a:bodyPr>
            <a:normAutofit/>
          </a:bodyPr>
          <a:lstStyle/>
          <a:p>
            <a:pPr marL="0" indent="0" algn="ctr" rtl="0">
              <a:buNone/>
            </a:pPr>
            <a:r>
              <a:rPr lang="en-US" sz="3600" u="sng" dirty="0" smtClean="0">
                <a:solidFill>
                  <a:srgbClr val="FF0000"/>
                </a:solidFill>
                <a:latin typeface="Bookman Old Style" panose="02050604050505020204" pitchFamily="18" charset="0"/>
              </a:rPr>
              <a:t>Outline</a:t>
            </a:r>
          </a:p>
          <a:p>
            <a:pPr algn="l" rtl="0">
              <a:buFont typeface="Wingdings" panose="05000000000000000000" pitchFamily="2" charset="2"/>
              <a:buChar char="Ø"/>
            </a:pPr>
            <a:endParaRPr lang="en-US" sz="6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200" dirty="0" smtClean="0">
                <a:latin typeface="Times New Roman" panose="02020603050405020304" pitchFamily="18" charset="0"/>
                <a:cs typeface="Times New Roman" panose="02020603050405020304" pitchFamily="18" charset="0"/>
              </a:rPr>
              <a:t>Clinical chemistry definition.</a:t>
            </a:r>
          </a:p>
          <a:p>
            <a:pPr algn="l" rtl="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Biological </a:t>
            </a:r>
            <a:r>
              <a:rPr lang="en-US" sz="2200" dirty="0" smtClean="0">
                <a:latin typeface="Times New Roman" panose="02020603050405020304" pitchFamily="18" charset="0"/>
                <a:cs typeface="Times New Roman" panose="02020603050405020304" pitchFamily="18" charset="0"/>
              </a:rPr>
              <a:t>Specimens.</a:t>
            </a:r>
          </a:p>
          <a:p>
            <a:pPr algn="l" rtl="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Blood </a:t>
            </a:r>
            <a:r>
              <a:rPr lang="en-US" sz="2200" dirty="0" smtClean="0">
                <a:latin typeface="Times New Roman" panose="02020603050405020304" pitchFamily="18" charset="0"/>
                <a:cs typeface="Times New Roman" panose="02020603050405020304" pitchFamily="18" charset="0"/>
              </a:rPr>
              <a:t>Specimens.</a:t>
            </a:r>
          </a:p>
          <a:p>
            <a:pPr marL="631825" indent="-269875" algn="l" rtl="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Preparation </a:t>
            </a:r>
            <a:r>
              <a:rPr lang="en-US" sz="2200" dirty="0">
                <a:latin typeface="Times New Roman" panose="02020603050405020304" pitchFamily="18" charset="0"/>
                <a:cs typeface="Times New Roman" panose="02020603050405020304" pitchFamily="18" charset="0"/>
              </a:rPr>
              <a:t>of Blood </a:t>
            </a:r>
            <a:r>
              <a:rPr lang="en-US" sz="2200" dirty="0" smtClean="0">
                <a:latin typeface="Times New Roman" panose="02020603050405020304" pitchFamily="18" charset="0"/>
                <a:cs typeface="Times New Roman" panose="02020603050405020304" pitchFamily="18" charset="0"/>
              </a:rPr>
              <a:t>Sample.</a:t>
            </a:r>
          </a:p>
          <a:p>
            <a:pPr marL="631825" indent="-269875" algn="l" rtl="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Blood </a:t>
            </a:r>
            <a:r>
              <a:rPr lang="en-US" sz="2200" dirty="0">
                <a:latin typeface="Times New Roman" panose="02020603050405020304" pitchFamily="18" charset="0"/>
                <a:cs typeface="Times New Roman" panose="02020603050405020304" pitchFamily="18" charset="0"/>
              </a:rPr>
              <a:t>collection </a:t>
            </a:r>
            <a:r>
              <a:rPr lang="en-US" sz="2200" dirty="0" smtClean="0">
                <a:latin typeface="Times New Roman" panose="02020603050405020304" pitchFamily="18" charset="0"/>
                <a:cs typeface="Times New Roman" panose="02020603050405020304" pitchFamily="18" charset="0"/>
              </a:rPr>
              <a:t>tubes.</a:t>
            </a:r>
          </a:p>
          <a:p>
            <a:pPr algn="l" rtl="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Sampling </a:t>
            </a:r>
            <a:r>
              <a:rPr lang="en-US" sz="2200" dirty="0" smtClean="0">
                <a:latin typeface="Times New Roman" panose="02020603050405020304" pitchFamily="18" charset="0"/>
                <a:cs typeface="Times New Roman" panose="02020603050405020304" pitchFamily="18" charset="0"/>
              </a:rPr>
              <a:t>errors.</a:t>
            </a:r>
          </a:p>
          <a:p>
            <a:pPr algn="l" rtl="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Biological factors affecting the interpretation of </a:t>
            </a:r>
            <a:r>
              <a:rPr lang="en-US" sz="2200" dirty="0" smtClean="0">
                <a:latin typeface="Times New Roman" panose="02020603050405020304" pitchFamily="18" charset="0"/>
                <a:cs typeface="Times New Roman" panose="02020603050405020304" pitchFamily="18" charset="0"/>
              </a:rPr>
              <a:t>results.</a:t>
            </a:r>
            <a:endParaRPr lang="en-US" sz="2200"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Specimen rejection </a:t>
            </a:r>
            <a:r>
              <a:rPr lang="en-US" sz="2200" dirty="0" smtClean="0">
                <a:latin typeface="Times New Roman" panose="02020603050405020304" pitchFamily="18" charset="0"/>
                <a:cs typeface="Times New Roman" panose="02020603050405020304" pitchFamily="18" charset="0"/>
              </a:rPr>
              <a:t>criteria.</a:t>
            </a:r>
            <a:endParaRPr lang="en-US" sz="2200" dirty="0">
              <a:latin typeface="Times New Roman" panose="02020603050405020304" pitchFamily="18" charset="0"/>
              <a:cs typeface="Times New Roman" panose="02020603050405020304" pitchFamily="18" charset="0"/>
            </a:endParaRPr>
          </a:p>
          <a:p>
            <a:pPr algn="l" rtl="0">
              <a:buFontTx/>
              <a:buChar char="-"/>
            </a:pPr>
            <a:endParaRPr lang="ar-IQ" dirty="0"/>
          </a:p>
        </p:txBody>
      </p:sp>
      <p:sp>
        <p:nvSpPr>
          <p:cNvPr id="2" name="عنصر نائب للتاريخ 1"/>
          <p:cNvSpPr>
            <a:spLocks noGrp="1"/>
          </p:cNvSpPr>
          <p:nvPr>
            <p:ph type="dt" sz="half" idx="10"/>
          </p:nvPr>
        </p:nvSpPr>
        <p:spPr/>
        <p:txBody>
          <a:bodyPr/>
          <a:lstStyle/>
          <a:p>
            <a:fld id="{44C053CB-1FCC-417D-9A9A-DF65018C25D6}"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1906289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9502"/>
            <a:ext cx="8640960" cy="4392488"/>
          </a:xfrm>
        </p:spPr>
        <p:txBody>
          <a:bodyPr>
            <a:normAutofit fontScale="92500" lnSpcReduction="10000"/>
          </a:bodyPr>
          <a:lstStyle/>
          <a:p>
            <a:pPr marL="0" indent="0" algn="ctr" rtl="0">
              <a:buNone/>
            </a:pPr>
            <a:r>
              <a:rPr lang="en-US" sz="2200" b="1" dirty="0">
                <a:solidFill>
                  <a:srgbClr val="FF0000"/>
                </a:solidFill>
                <a:latin typeface="Bookman Old Style" panose="02050604050505020204" pitchFamily="18" charset="0"/>
              </a:rPr>
              <a:t>The Clinical </a:t>
            </a:r>
            <a:r>
              <a:rPr lang="en-US" sz="2200" b="1" dirty="0" smtClean="0">
                <a:solidFill>
                  <a:srgbClr val="FF0000"/>
                </a:solidFill>
                <a:latin typeface="Bookman Old Style" panose="02050604050505020204" pitchFamily="18" charset="0"/>
              </a:rPr>
              <a:t>Biochemistry</a:t>
            </a:r>
          </a:p>
          <a:p>
            <a:pPr marL="0" indent="0" algn="ctr" rtl="0">
              <a:buNone/>
            </a:pPr>
            <a:endParaRPr lang="en-US" sz="900" b="1" dirty="0" smtClean="0">
              <a:latin typeface="Bookman Old Style" panose="02050604050505020204" pitchFamily="18" charset="0"/>
            </a:endParaRPr>
          </a:p>
          <a:p>
            <a:pPr algn="justLow" rtl="0">
              <a:buBlip>
                <a:blip r:embed="rId3"/>
              </a:buBlip>
            </a:pPr>
            <a:r>
              <a:rPr lang="en-US" sz="1900" b="1" dirty="0">
                <a:latin typeface="Times New Roman" panose="02020603050405020304" pitchFamily="18" charset="0"/>
                <a:cs typeface="Times New Roman" panose="02020603050405020304" pitchFamily="18" charset="0"/>
              </a:rPr>
              <a:t>Clinical chemistry</a:t>
            </a:r>
            <a:r>
              <a:rPr lang="en-US" sz="1900" dirty="0">
                <a:latin typeface="Times New Roman" panose="02020603050405020304" pitchFamily="18" charset="0"/>
                <a:cs typeface="Times New Roman" panose="02020603050405020304" pitchFamily="18" charset="0"/>
              </a:rPr>
              <a:t> is a quantitative science, that concerned with measurement of amounts of important bio-chemical substances (analytes) present in body fluids for </a:t>
            </a:r>
            <a:r>
              <a:rPr lang="en-US" sz="1900" u="sng" dirty="0" smtClean="0">
                <a:latin typeface="Times New Roman" panose="02020603050405020304" pitchFamily="18" charset="0"/>
                <a:cs typeface="Times New Roman" panose="02020603050405020304" pitchFamily="18" charset="0"/>
              </a:rPr>
              <a:t>diagnostic</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and</a:t>
            </a:r>
            <a:r>
              <a:rPr lang="en-US" sz="1900" dirty="0">
                <a:latin typeface="Times New Roman" panose="02020603050405020304" pitchFamily="18" charset="0"/>
                <a:cs typeface="Times New Roman" panose="02020603050405020304" pitchFamily="18" charset="0"/>
              </a:rPr>
              <a:t> </a:t>
            </a:r>
            <a:r>
              <a:rPr lang="en-US" sz="1900" u="sng" dirty="0" smtClean="0">
                <a:latin typeface="Times New Roman" panose="02020603050405020304" pitchFamily="18" charset="0"/>
                <a:cs typeface="Times New Roman" panose="02020603050405020304" pitchFamily="18" charset="0"/>
              </a:rPr>
              <a:t>therapeutic</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purposes.</a:t>
            </a:r>
          </a:p>
          <a:p>
            <a:pPr algn="justLow" rtl="0">
              <a:buBlip>
                <a:blip r:embed="rId3"/>
              </a:buBlip>
            </a:pPr>
            <a:endParaRPr lang="en-US" sz="900" dirty="0">
              <a:latin typeface="Times New Roman" panose="02020603050405020304" pitchFamily="18" charset="0"/>
              <a:cs typeface="Times New Roman" panose="02020603050405020304" pitchFamily="18" charset="0"/>
            </a:endParaRPr>
          </a:p>
          <a:p>
            <a:pPr algn="justLow" rtl="0">
              <a:buBlip>
                <a:blip r:embed="rId3"/>
              </a:buBlip>
            </a:pPr>
            <a:r>
              <a:rPr lang="en-US" sz="1900" dirty="0">
                <a:latin typeface="Times New Roman" panose="02020603050405020304" pitchFamily="18" charset="0"/>
                <a:cs typeface="Times New Roman" panose="02020603050405020304" pitchFamily="18" charset="0"/>
              </a:rPr>
              <a:t>The tests in a clinical chemistry laboratory measure concentrations of biologically important ions (salts and minerals), small organic molecules and large macromolecules (primarily proteins</a:t>
            </a:r>
            <a:r>
              <a:rPr lang="en-US" sz="1900" dirty="0" smtClean="0">
                <a:latin typeface="Times New Roman" panose="02020603050405020304" pitchFamily="18" charset="0"/>
                <a:cs typeface="Times New Roman" panose="02020603050405020304" pitchFamily="18" charset="0"/>
              </a:rPr>
              <a:t>). So, the tests may be classified depended on the type of analyte as in the following table </a:t>
            </a:r>
            <a:r>
              <a:rPr lang="en-US" sz="1900" u="sng" dirty="0" smtClean="0">
                <a:latin typeface="Times New Roman" panose="02020603050405020304" pitchFamily="18" charset="0"/>
                <a:cs typeface="Times New Roman" panose="02020603050405020304" pitchFamily="18" charset="0"/>
              </a:rPr>
              <a:t>or</a:t>
            </a:r>
            <a:r>
              <a:rPr lang="en-US" sz="1900" dirty="0" smtClean="0">
                <a:latin typeface="Times New Roman" panose="02020603050405020304" pitchFamily="18" charset="0"/>
                <a:cs typeface="Times New Roman" panose="02020603050405020304" pitchFamily="18" charset="0"/>
              </a:rPr>
              <a:t> we can classified as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Lipid </a:t>
            </a:r>
            <a:r>
              <a:rPr lang="en-US" sz="1900" dirty="0">
                <a:latin typeface="Times New Roman" panose="02020603050405020304" pitchFamily="18" charset="0"/>
                <a:cs typeface="Times New Roman" panose="02020603050405020304" pitchFamily="18" charset="0"/>
              </a:rPr>
              <a:t>profile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Diabetic </a:t>
            </a:r>
            <a:r>
              <a:rPr lang="en-US" sz="1900" dirty="0">
                <a:latin typeface="Times New Roman" panose="02020603050405020304" pitchFamily="18" charset="0"/>
                <a:cs typeface="Times New Roman" panose="02020603050405020304" pitchFamily="18" charset="0"/>
              </a:rPr>
              <a:t>profile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Kidney </a:t>
            </a:r>
            <a:r>
              <a:rPr lang="en-US" sz="1900" dirty="0">
                <a:latin typeface="Times New Roman" panose="02020603050405020304" pitchFamily="18" charset="0"/>
                <a:cs typeface="Times New Roman" panose="02020603050405020304" pitchFamily="18" charset="0"/>
              </a:rPr>
              <a:t>profile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Liver </a:t>
            </a:r>
            <a:r>
              <a:rPr lang="en-US" sz="1900" dirty="0">
                <a:latin typeface="Times New Roman" panose="02020603050405020304" pitchFamily="18" charset="0"/>
                <a:cs typeface="Times New Roman" panose="02020603050405020304" pitchFamily="18" charset="0"/>
              </a:rPr>
              <a:t>profile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Bone </a:t>
            </a:r>
            <a:r>
              <a:rPr lang="en-US" sz="1900" dirty="0">
                <a:latin typeface="Times New Roman" panose="02020603050405020304" pitchFamily="18" charset="0"/>
                <a:cs typeface="Times New Roman" panose="02020603050405020304" pitchFamily="18" charset="0"/>
              </a:rPr>
              <a:t>profile </a:t>
            </a:r>
          </a:p>
          <a:p>
            <a:pPr marL="636588" algn="l" rtl="0">
              <a:buFont typeface="Wingdings" panose="05000000000000000000" pitchFamily="2" charset="2"/>
              <a:buChar char="ü"/>
            </a:pPr>
            <a:r>
              <a:rPr lang="en-US" sz="1900" dirty="0" smtClean="0">
                <a:latin typeface="Times New Roman" panose="02020603050405020304" pitchFamily="18" charset="0"/>
                <a:cs typeface="Times New Roman" panose="02020603050405020304" pitchFamily="18" charset="0"/>
              </a:rPr>
              <a:t>Electrolyte </a:t>
            </a:r>
            <a:r>
              <a:rPr lang="en-US" sz="1900" dirty="0">
                <a:latin typeface="Times New Roman" panose="02020603050405020304" pitchFamily="18" charset="0"/>
                <a:cs typeface="Times New Roman" panose="02020603050405020304" pitchFamily="18" charset="0"/>
              </a:rPr>
              <a:t>profile </a:t>
            </a:r>
          </a:p>
          <a:p>
            <a:pPr marL="0" indent="0" algn="justLow" rtl="0">
              <a:buNone/>
            </a:pPr>
            <a:endParaRPr lang="en-US" sz="2000" dirty="0" smtClean="0">
              <a:latin typeface="Times New Roman" panose="02020603050405020304" pitchFamily="18" charset="0"/>
              <a:cs typeface="Times New Roman" panose="02020603050405020304" pitchFamily="18" charset="0"/>
            </a:endParaRPr>
          </a:p>
          <a:p>
            <a:pPr algn="justLow" rtl="0">
              <a:buBlip>
                <a:blip r:embed="rId3"/>
              </a:buBlip>
            </a:pPr>
            <a:endParaRPr lang="en-US" sz="2000" dirty="0">
              <a:latin typeface="Times New Roman" panose="02020603050405020304" pitchFamily="18" charset="0"/>
              <a:cs typeface="Times New Roman" panose="02020603050405020304" pitchFamily="18" charset="0"/>
            </a:endParaRPr>
          </a:p>
          <a:p>
            <a:pPr marL="0" indent="0" algn="justLow" rtl="0">
              <a:buNone/>
            </a:pPr>
            <a:endParaRPr lang="en-US" sz="2200" dirty="0">
              <a:latin typeface="Times New Roman" panose="02020603050405020304" pitchFamily="18" charset="0"/>
              <a:cs typeface="Times New Roman" panose="02020603050405020304" pitchFamily="18" charset="0"/>
            </a:endParaRPr>
          </a:p>
          <a:p>
            <a:pPr marL="0" indent="0" algn="l" rtl="0">
              <a:buNone/>
            </a:pPr>
            <a:endParaRPr lang="ar-IQ" dirty="0"/>
          </a:p>
        </p:txBody>
      </p:sp>
      <p:sp>
        <p:nvSpPr>
          <p:cNvPr id="2" name="عنصر نائب للتاريخ 1"/>
          <p:cNvSpPr>
            <a:spLocks noGrp="1"/>
          </p:cNvSpPr>
          <p:nvPr>
            <p:ph type="dt" sz="half" idx="10"/>
          </p:nvPr>
        </p:nvSpPr>
        <p:spPr/>
        <p:txBody>
          <a:bodyPr/>
          <a:lstStyle/>
          <a:p>
            <a:fld id="{86321AF8-4960-4849-91EE-C93451CC39AD}"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56751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CB08CFDB-2C64-43E8-8012-B87897150383}"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4</a:t>
            </a:fld>
            <a:endParaRPr lang="ar-SA"/>
          </a:p>
        </p:txBody>
      </p:sp>
      <p:graphicFrame>
        <p:nvGraphicFramePr>
          <p:cNvPr id="7" name="جدول 6"/>
          <p:cNvGraphicFramePr>
            <a:graphicFrameLocks noGrp="1"/>
          </p:cNvGraphicFramePr>
          <p:nvPr>
            <p:extLst>
              <p:ext uri="{D42A27DB-BD31-4B8C-83A1-F6EECF244321}">
                <p14:modId xmlns:p14="http://schemas.microsoft.com/office/powerpoint/2010/main" val="1943100834"/>
              </p:ext>
            </p:extLst>
          </p:nvPr>
        </p:nvGraphicFramePr>
        <p:xfrm>
          <a:off x="251520" y="627534"/>
          <a:ext cx="8568952" cy="4171660"/>
        </p:xfrm>
        <a:graphic>
          <a:graphicData uri="http://schemas.openxmlformats.org/drawingml/2006/table">
            <a:tbl>
              <a:tblPr firstRow="1" firstCol="1" bandRow="1">
                <a:tableStyleId>{5C22544A-7EE6-4342-B048-85BDC9FD1C3A}</a:tableStyleId>
              </a:tblPr>
              <a:tblGrid>
                <a:gridCol w="628913"/>
                <a:gridCol w="2107391"/>
                <a:gridCol w="5832648"/>
              </a:tblGrid>
              <a:tr h="488824">
                <a:tc gridSpan="2">
                  <a:txBody>
                    <a:bodyPr/>
                    <a:lstStyle/>
                    <a:p>
                      <a:pPr algn="ctr" rtl="0">
                        <a:lnSpc>
                          <a:spcPct val="115000"/>
                        </a:lnSpc>
                        <a:spcAft>
                          <a:spcPts val="0"/>
                        </a:spcAft>
                      </a:pPr>
                      <a:r>
                        <a:rPr lang="en-US" sz="1500" dirty="0">
                          <a:effectLst/>
                        </a:rPr>
                        <a:t>Ions, Salts and Minerals</a:t>
                      </a:r>
                      <a:endParaRPr lang="en-US" sz="1500" dirty="0">
                        <a:effectLst/>
                        <a:latin typeface="Calibri"/>
                        <a:ea typeface="Calibri"/>
                        <a:cs typeface="Arial"/>
                      </a:endParaRPr>
                    </a:p>
                  </a:txBody>
                  <a:tcPr marL="60369" marR="60369" marT="0" marB="0" anchor="ctr"/>
                </a:tc>
                <a:tc hMerge="1">
                  <a:txBody>
                    <a:bodyPr/>
                    <a:lstStyle/>
                    <a:p>
                      <a:pPr rtl="1"/>
                      <a:endParaRPr lang="ar-IQ"/>
                    </a:p>
                  </a:txBody>
                  <a:tcPr/>
                </a:tc>
                <a:tc>
                  <a:txBody>
                    <a:bodyPr/>
                    <a:lstStyle/>
                    <a:p>
                      <a:pPr algn="ctr" rtl="0">
                        <a:lnSpc>
                          <a:spcPct val="115000"/>
                        </a:lnSpc>
                        <a:spcAft>
                          <a:spcPts val="0"/>
                        </a:spcAft>
                      </a:pPr>
                      <a:r>
                        <a:rPr lang="en-US" sz="1500" dirty="0">
                          <a:effectLst/>
                        </a:rPr>
                        <a:t>Potassium,Sodium,Calcium,Chloride,Magnesium,Phosphorus, Carbon Dioxide (CO2),Lead,Iron.</a:t>
                      </a:r>
                      <a:endParaRPr lang="en-US" sz="1500" dirty="0">
                        <a:effectLst/>
                        <a:latin typeface="Calibri"/>
                        <a:ea typeface="Calibri"/>
                        <a:cs typeface="Arial"/>
                      </a:endParaRPr>
                    </a:p>
                  </a:txBody>
                  <a:tcPr marL="60369" marR="60369" marT="0" marB="0" anchor="ctr"/>
                </a:tc>
              </a:tr>
              <a:tr h="462828">
                <a:tc rowSpan="4">
                  <a:txBody>
                    <a:bodyPr/>
                    <a:lstStyle/>
                    <a:p>
                      <a:pPr marL="71755" marR="71755" algn="ctr" rtl="0">
                        <a:lnSpc>
                          <a:spcPct val="115000"/>
                        </a:lnSpc>
                        <a:spcAft>
                          <a:spcPts val="0"/>
                        </a:spcAft>
                      </a:pPr>
                      <a:r>
                        <a:rPr lang="en-US" sz="1500">
                          <a:effectLst/>
                        </a:rPr>
                        <a:t>Small Organic Molecules</a:t>
                      </a:r>
                      <a:endParaRPr lang="en-US" sz="1500">
                        <a:effectLst/>
                        <a:latin typeface="Calibri"/>
                        <a:ea typeface="Calibri"/>
                        <a:cs typeface="Arial"/>
                      </a:endParaRPr>
                    </a:p>
                  </a:txBody>
                  <a:tcPr marL="60369" marR="60369" marT="0" marB="0" vert="vert270" anchor="ctr"/>
                </a:tc>
                <a:tc>
                  <a:txBody>
                    <a:bodyPr/>
                    <a:lstStyle/>
                    <a:p>
                      <a:pPr algn="ctr" rtl="0">
                        <a:lnSpc>
                          <a:spcPct val="115000"/>
                        </a:lnSpc>
                        <a:spcAft>
                          <a:spcPts val="0"/>
                        </a:spcAft>
                      </a:pPr>
                      <a:r>
                        <a:rPr lang="en-US" sz="1500">
                          <a:effectLst/>
                        </a:rPr>
                        <a:t>Metabolites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Glucose,Cholesterol,Urea,Lactic Acid Bilirubin,Creatinine, Triglycerides, Ammonia,Cystatin C.</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Therapeutic Drugs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Vancomycin,Theophylline,Digoxin,Phenytoin,Valproic acid.</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Toxicology</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Alcohol (ethanol),Salicylate (aspirin),Acetaminophen</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Drugs of Abuse (DOA)</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Cocaine, Barbiturates, Amphetamines ,Opiates,Cannabinoids</a:t>
                      </a:r>
                      <a:endParaRPr lang="en-US" sz="1500" dirty="0">
                        <a:effectLst/>
                        <a:latin typeface="Calibri"/>
                        <a:ea typeface="Calibri"/>
                        <a:cs typeface="Arial"/>
                      </a:endParaRPr>
                    </a:p>
                  </a:txBody>
                  <a:tcPr marL="60369" marR="60369" marT="0" marB="0" anchor="ctr"/>
                </a:tc>
              </a:tr>
              <a:tr h="154276">
                <a:tc rowSpan="5">
                  <a:txBody>
                    <a:bodyPr/>
                    <a:lstStyle/>
                    <a:p>
                      <a:pPr marR="71755" algn="ctr" rtl="0">
                        <a:lnSpc>
                          <a:spcPct val="115000"/>
                        </a:lnSpc>
                        <a:spcAft>
                          <a:spcPts val="0"/>
                        </a:spcAft>
                      </a:pPr>
                      <a:r>
                        <a:rPr lang="en-US" sz="1500">
                          <a:effectLst/>
                        </a:rPr>
                        <a:t>Large  Macromolecules</a:t>
                      </a:r>
                      <a:endParaRPr lang="en-US" sz="1500">
                        <a:effectLst/>
                        <a:latin typeface="Calibri"/>
                        <a:ea typeface="Calibri"/>
                        <a:cs typeface="Arial"/>
                      </a:endParaRPr>
                    </a:p>
                  </a:txBody>
                  <a:tcPr marL="60369" marR="60369" marT="0" marB="0" vert="vert270" anchor="ctr"/>
                </a:tc>
                <a:tc>
                  <a:txBody>
                    <a:bodyPr/>
                    <a:lstStyle/>
                    <a:p>
                      <a:pPr algn="ctr" rtl="0">
                        <a:lnSpc>
                          <a:spcPct val="115000"/>
                        </a:lnSpc>
                        <a:spcAft>
                          <a:spcPts val="0"/>
                        </a:spcAft>
                      </a:pPr>
                      <a:r>
                        <a:rPr lang="en-US" sz="1500">
                          <a:effectLst/>
                        </a:rPr>
                        <a:t>Transport Proteins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Albumin, Transferrin, Haptoglobin, Ferritin</a:t>
                      </a:r>
                      <a:endParaRPr lang="en-US" sz="1500" dirty="0">
                        <a:effectLst/>
                        <a:latin typeface="Calibri"/>
                        <a:ea typeface="Calibri"/>
                        <a:cs typeface="Arial"/>
                      </a:endParaRPr>
                    </a:p>
                  </a:txBody>
                  <a:tcPr marL="60369" marR="60369" marT="0" marB="0" anchor="ctr"/>
                </a:tc>
              </a:tr>
              <a:tr h="617105">
                <a:tc vMerge="1">
                  <a:txBody>
                    <a:bodyPr/>
                    <a:lstStyle/>
                    <a:p>
                      <a:pPr rtl="1"/>
                      <a:endParaRPr lang="ar-IQ"/>
                    </a:p>
                  </a:txBody>
                  <a:tcPr/>
                </a:tc>
                <a:tc>
                  <a:txBody>
                    <a:bodyPr/>
                    <a:lstStyle/>
                    <a:p>
                      <a:pPr algn="ctr" rtl="0">
                        <a:lnSpc>
                          <a:spcPct val="115000"/>
                        </a:lnSpc>
                        <a:spcAft>
                          <a:spcPts val="0"/>
                        </a:spcAft>
                      </a:pPr>
                      <a:r>
                        <a:rPr lang="en-US" sz="1500">
                          <a:effectLst/>
                        </a:rPr>
                        <a:t>Enzymes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Lipase, Amylase, Alanine, Aminotransferase (ALT), Aspartate Aminotransferase (AST), Alkaline Phosphatase (AlkP), Lactate Dehydrogenase (LD), Creatine Kinase (CK)</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Defense Proteins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Immunoglobulins, Complement C3, Complement C4</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Lipoproteins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High Density Lipoprotein (HDL), Low Density Lipoprotein (LDL), Lipoprotein (a)</a:t>
                      </a:r>
                      <a:endParaRPr lang="en-US" sz="1500" dirty="0">
                        <a:effectLst/>
                        <a:latin typeface="Calibri"/>
                        <a:ea typeface="Calibri"/>
                        <a:cs typeface="Arial"/>
                      </a:endParaRPr>
                    </a:p>
                  </a:txBody>
                  <a:tcPr marL="60369" marR="60369" marT="0" marB="0" anchor="ctr"/>
                </a:tc>
              </a:tr>
              <a:tr h="308552">
                <a:tc vMerge="1">
                  <a:txBody>
                    <a:bodyPr/>
                    <a:lstStyle/>
                    <a:p>
                      <a:pPr rtl="1"/>
                      <a:endParaRPr lang="ar-IQ"/>
                    </a:p>
                  </a:txBody>
                  <a:tcPr/>
                </a:tc>
                <a:tc>
                  <a:txBody>
                    <a:bodyPr/>
                    <a:lstStyle/>
                    <a:p>
                      <a:pPr algn="ctr" rtl="0">
                        <a:lnSpc>
                          <a:spcPct val="115000"/>
                        </a:lnSpc>
                        <a:spcAft>
                          <a:spcPts val="0"/>
                        </a:spcAft>
                      </a:pPr>
                      <a:r>
                        <a:rPr lang="en-US" sz="1500">
                          <a:effectLst/>
                        </a:rPr>
                        <a:t>Proteins</a:t>
                      </a:r>
                      <a:endParaRPr lang="en-US" sz="1500">
                        <a:effectLst/>
                        <a:latin typeface="Calibri"/>
                        <a:ea typeface="Calibri"/>
                        <a:cs typeface="Arial"/>
                      </a:endParaRPr>
                    </a:p>
                  </a:txBody>
                  <a:tcPr marL="60369" marR="60369" marT="0" marB="0" anchor="ctr"/>
                </a:tc>
                <a:tc>
                  <a:txBody>
                    <a:bodyPr/>
                    <a:lstStyle/>
                    <a:p>
                      <a:pPr algn="ctr" rtl="0">
                        <a:lnSpc>
                          <a:spcPct val="115000"/>
                        </a:lnSpc>
                        <a:spcAft>
                          <a:spcPts val="0"/>
                        </a:spcAft>
                      </a:pPr>
                      <a:r>
                        <a:rPr lang="en-US" sz="1500" dirty="0">
                          <a:effectLst/>
                        </a:rPr>
                        <a:t>Hemoglobin A1c (Hb A1c), C-Reactive Protein (CRP)</a:t>
                      </a:r>
                      <a:endParaRPr lang="en-US" sz="1500" dirty="0">
                        <a:effectLst/>
                        <a:latin typeface="Calibri"/>
                        <a:ea typeface="Calibri"/>
                        <a:cs typeface="Arial"/>
                      </a:endParaRPr>
                    </a:p>
                  </a:txBody>
                  <a:tcPr marL="60369" marR="60369" marT="0" marB="0" anchor="ctr"/>
                </a:tc>
              </a:tr>
            </a:tbl>
          </a:graphicData>
        </a:graphic>
      </p:graphicFrame>
      <p:sp>
        <p:nvSpPr>
          <p:cNvPr id="8" name="مستطيل 7"/>
          <p:cNvSpPr/>
          <p:nvPr/>
        </p:nvSpPr>
        <p:spPr>
          <a:xfrm>
            <a:off x="1907704" y="189852"/>
            <a:ext cx="5441859" cy="369332"/>
          </a:xfrm>
          <a:prstGeom prst="rect">
            <a:avLst/>
          </a:prstGeom>
        </p:spPr>
        <p:txBody>
          <a:bodyPr wrap="square">
            <a:spAutoFit/>
          </a:bodyPr>
          <a:lstStyle/>
          <a:p>
            <a:pPr algn="l" rtl="0"/>
            <a:r>
              <a:rPr lang="en-US" b="1" dirty="0"/>
              <a:t>Common analytes in the clinical chemistry laboratory</a:t>
            </a:r>
            <a:endParaRPr lang="ar-IQ" dirty="0"/>
          </a:p>
        </p:txBody>
      </p:sp>
    </p:spTree>
    <p:extLst>
      <p:ext uri="{BB962C8B-B14F-4D97-AF65-F5344CB8AC3E}">
        <p14:creationId xmlns:p14="http://schemas.microsoft.com/office/powerpoint/2010/main" val="2426420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9502"/>
            <a:ext cx="8640960" cy="4392488"/>
          </a:xfrm>
        </p:spPr>
        <p:txBody>
          <a:bodyPr>
            <a:normAutofit/>
          </a:bodyPr>
          <a:lstStyle/>
          <a:p>
            <a:pPr marL="0" indent="0" algn="ctr" rtl="0">
              <a:buNone/>
            </a:pPr>
            <a:r>
              <a:rPr lang="en-US" sz="2200" b="1" dirty="0" smtClean="0">
                <a:solidFill>
                  <a:srgbClr val="FF0000"/>
                </a:solidFill>
                <a:latin typeface="Bookman Old Style" panose="02050604050505020204" pitchFamily="18" charset="0"/>
              </a:rPr>
              <a:t>Biological Specimens</a:t>
            </a:r>
            <a:endParaRPr lang="en-US" sz="2200" b="1" dirty="0">
              <a:solidFill>
                <a:srgbClr val="FF0000"/>
              </a:solidFill>
              <a:latin typeface="Bookman Old Style" panose="02050604050505020204" pitchFamily="18" charset="0"/>
            </a:endParaRPr>
          </a:p>
          <a:p>
            <a:pPr marL="0" indent="0" algn="ctr" rtl="0">
              <a:buNone/>
            </a:pPr>
            <a:endParaRPr lang="en-US" sz="900" b="1" dirty="0" smtClean="0">
              <a:latin typeface="Bookman Old Style" panose="02050604050505020204" pitchFamily="18" charset="0"/>
            </a:endParaRP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Blood : whole blood ,Serum  or plasma.</a:t>
            </a: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Urine </a:t>
            </a:r>
            <a:endParaRPr lang="en-US" sz="2000" dirty="0" smtClean="0">
              <a:latin typeface="Times New Roman" panose="02020603050405020304" pitchFamily="18" charset="0"/>
              <a:cs typeface="Times New Roman" panose="02020603050405020304" pitchFamily="18" charset="0"/>
            </a:endParaRPr>
          </a:p>
          <a:p>
            <a:pPr algn="justLow" rtl="0">
              <a:buFont typeface="Wingdings 2" panose="05020102010507070707" pitchFamily="18" charset="2"/>
              <a:buChar char="R"/>
            </a:pPr>
            <a:r>
              <a:rPr lang="en-US" sz="2000" dirty="0" smtClean="0">
                <a:latin typeface="Times New Roman" panose="02020603050405020304" pitchFamily="18" charset="0"/>
                <a:cs typeface="Times New Roman" panose="02020603050405020304" pitchFamily="18" charset="0"/>
              </a:rPr>
              <a:t>Saliva</a:t>
            </a:r>
            <a:endParaRPr lang="en-US" sz="2000" dirty="0">
              <a:latin typeface="Times New Roman" panose="02020603050405020304" pitchFamily="18" charset="0"/>
              <a:cs typeface="Times New Roman" panose="02020603050405020304" pitchFamily="18" charset="0"/>
            </a:endParaRP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Cerebrospinal fluid (CSF) </a:t>
            </a:r>
            <a:endParaRPr lang="en-US" sz="2000" dirty="0" smtClean="0">
              <a:latin typeface="Times New Roman" panose="02020603050405020304" pitchFamily="18" charset="0"/>
              <a:cs typeface="Times New Roman" panose="02020603050405020304" pitchFamily="18" charset="0"/>
            </a:endParaRPr>
          </a:p>
          <a:p>
            <a:pPr lvl="0" algn="justLow" rtl="0">
              <a:buFont typeface="Wingdings 2" panose="05020102010507070707" pitchFamily="18" charset="2"/>
              <a:buChar char="R"/>
            </a:pPr>
            <a:r>
              <a:rPr lang="en-US" sz="2000" dirty="0" smtClean="0">
                <a:latin typeface="Times New Roman" panose="02020603050405020304" pitchFamily="18" charset="0"/>
                <a:cs typeface="Times New Roman" panose="02020603050405020304" pitchFamily="18" charset="0"/>
              </a:rPr>
              <a:t>Amniotic fluid</a:t>
            </a:r>
          </a:p>
          <a:p>
            <a:pPr lvl="0" algn="justLow" rtl="0">
              <a:buFont typeface="Wingdings 2" panose="05020102010507070707" pitchFamily="18" charset="2"/>
              <a:buChar char="R"/>
            </a:pPr>
            <a:r>
              <a:rPr lang="en-US" sz="2000" dirty="0" smtClean="0">
                <a:latin typeface="Times New Roman" panose="02020603050405020304" pitchFamily="18" charset="0"/>
                <a:cs typeface="Times New Roman" panose="02020603050405020304" pitchFamily="18" charset="0"/>
              </a:rPr>
              <a:t>Synovial </a:t>
            </a:r>
            <a:r>
              <a:rPr lang="en-US" sz="2000" dirty="0">
                <a:latin typeface="Times New Roman" panose="02020603050405020304" pitchFamily="18" charset="0"/>
                <a:cs typeface="Times New Roman" panose="02020603050405020304" pitchFamily="18" charset="0"/>
              </a:rPr>
              <a:t>fluid (fluid that is found in joint cavities)</a:t>
            </a: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Pleural fluid (from the sac surrounding the lungs)</a:t>
            </a: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Pericardial fluid (from the sac surrounding the heart)</a:t>
            </a:r>
          </a:p>
          <a:p>
            <a:pPr lvl="0" algn="justLow" rtl="0">
              <a:buFont typeface="Wingdings 2" panose="05020102010507070707" pitchFamily="18" charset="2"/>
              <a:buChar char="R"/>
            </a:pPr>
            <a:r>
              <a:rPr lang="en-US" sz="2000" dirty="0">
                <a:latin typeface="Times New Roman" panose="02020603050405020304" pitchFamily="18" charset="0"/>
                <a:cs typeface="Times New Roman" panose="02020603050405020304" pitchFamily="18" charset="0"/>
              </a:rPr>
              <a:t>Peritoneal fluid (also called ascitic fluid; from the abdomen)</a:t>
            </a:r>
          </a:p>
          <a:p>
            <a:pPr marL="0" indent="0" algn="justLow" rtl="0">
              <a:buNone/>
            </a:pPr>
            <a:endParaRPr lang="en-US" sz="2000" dirty="0">
              <a:latin typeface="Times New Roman" panose="02020603050405020304" pitchFamily="18" charset="0"/>
              <a:cs typeface="Times New Roman" panose="02020603050405020304" pitchFamily="18" charset="0"/>
            </a:endParaRPr>
          </a:p>
          <a:p>
            <a:pPr marL="0" indent="0" algn="justLow" rtl="0">
              <a:buNone/>
            </a:pPr>
            <a:endParaRPr lang="en-US" sz="2200" dirty="0">
              <a:latin typeface="Times New Roman" panose="02020603050405020304" pitchFamily="18" charset="0"/>
              <a:cs typeface="Times New Roman" panose="02020603050405020304" pitchFamily="18" charset="0"/>
            </a:endParaRPr>
          </a:p>
          <a:p>
            <a:pPr marL="0" indent="0" algn="l" rtl="0">
              <a:buNone/>
            </a:pPr>
            <a:endParaRPr lang="ar-IQ" dirty="0"/>
          </a:p>
        </p:txBody>
      </p:sp>
      <p:sp>
        <p:nvSpPr>
          <p:cNvPr id="2" name="عنصر نائب للتاريخ 1"/>
          <p:cNvSpPr>
            <a:spLocks noGrp="1"/>
          </p:cNvSpPr>
          <p:nvPr>
            <p:ph type="dt" sz="half" idx="10"/>
          </p:nvPr>
        </p:nvSpPr>
        <p:spPr/>
        <p:txBody>
          <a:bodyPr/>
          <a:lstStyle/>
          <a:p>
            <a:fld id="{49FEF8E0-772B-4EC5-8A7A-7386F3D47E51}"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5</a:t>
            </a:fld>
            <a:endParaRPr lang="ar-SA"/>
          </a:p>
        </p:txBody>
      </p:sp>
    </p:spTree>
    <p:extLst>
      <p:ext uri="{BB962C8B-B14F-4D97-AF65-F5344CB8AC3E}">
        <p14:creationId xmlns:p14="http://schemas.microsoft.com/office/powerpoint/2010/main" val="2089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67494"/>
            <a:ext cx="2088232" cy="4464496"/>
          </a:xfrm>
        </p:spPr>
        <p:txBody>
          <a:bodyPr>
            <a:normAutofit/>
          </a:bodyPr>
          <a:lstStyle/>
          <a:p>
            <a:pPr marL="0" indent="0" algn="ctr" rtl="0">
              <a:buNone/>
            </a:pPr>
            <a:r>
              <a:rPr lang="en-US" sz="2200" b="1" dirty="0">
                <a:solidFill>
                  <a:srgbClr val="FF0000"/>
                </a:solidFill>
                <a:latin typeface="Bookman Old Style" panose="02050604050505020204" pitchFamily="18" charset="0"/>
              </a:rPr>
              <a:t>Blood Specimens</a:t>
            </a:r>
          </a:p>
          <a:p>
            <a:pPr marL="0" indent="0" algn="ctr" rtl="0">
              <a:buNone/>
            </a:pPr>
            <a:endParaRPr lang="en-US" sz="900" b="1" dirty="0" smtClean="0">
              <a:latin typeface="Bookman Old Style" panose="02050604050505020204" pitchFamily="18" charset="0"/>
            </a:endParaRPr>
          </a:p>
          <a:p>
            <a:pPr marL="0" indent="0" algn="justLow" rtl="0">
              <a:buNone/>
            </a:pPr>
            <a:r>
              <a:rPr lang="en-US" sz="1800" b="1" dirty="0" smtClean="0">
                <a:latin typeface="Times New Roman" panose="02020603050405020304" pitchFamily="18" charset="0"/>
                <a:cs typeface="Times New Roman" panose="02020603050405020304" pitchFamily="18" charset="0"/>
              </a:rPr>
              <a:t>Blood</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is a tissue that circulates in a closed system of blood vessels. It consists of solid elements - red and white blood cells and the platelets- suspended in a liquid medium, the plasma</a:t>
            </a:r>
            <a:r>
              <a:rPr lang="en-US" sz="1800" dirty="0" smtClean="0">
                <a:latin typeface="Times New Roman" panose="02020603050405020304" pitchFamily="18" charset="0"/>
                <a:cs typeface="Times New Roman" panose="02020603050405020304" pitchFamily="18" charset="0"/>
              </a:rPr>
              <a:t>.</a:t>
            </a:r>
          </a:p>
          <a:p>
            <a:pPr marL="0" indent="0" algn="justLow" rtl="0">
              <a:buNone/>
            </a:pPr>
            <a:endParaRPr lang="en-US" sz="1800" dirty="0">
              <a:latin typeface="Times New Roman" panose="02020603050405020304" pitchFamily="18" charset="0"/>
              <a:cs typeface="Times New Roman" panose="02020603050405020304" pitchFamily="18" charset="0"/>
            </a:endParaRPr>
          </a:p>
          <a:p>
            <a:pPr marL="0" indent="0" algn="l" rtl="0">
              <a:buNone/>
            </a:pPr>
            <a:endParaRPr lang="ar-IQ" dirty="0"/>
          </a:p>
        </p:txBody>
      </p:sp>
      <p:sp>
        <p:nvSpPr>
          <p:cNvPr id="2" name="عنصر نائب للتاريخ 1"/>
          <p:cNvSpPr>
            <a:spLocks noGrp="1"/>
          </p:cNvSpPr>
          <p:nvPr>
            <p:ph type="dt" sz="half" idx="10"/>
          </p:nvPr>
        </p:nvSpPr>
        <p:spPr/>
        <p:txBody>
          <a:bodyPr/>
          <a:lstStyle/>
          <a:p>
            <a:fld id="{A07AD768-E192-4478-AC73-798BB3002879}"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a:t>
            </a:fld>
            <a:endParaRPr lang="ar-SA"/>
          </a:p>
        </p:txBody>
      </p:sp>
      <p:pic>
        <p:nvPicPr>
          <p:cNvPr id="8" name="Picture 2" descr="C:\Users\nofalmax\Desktop\57083460_397046921026929_8941336004271276032_n.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847"/>
          <a:stretch/>
        </p:blipFill>
        <p:spPr bwMode="auto">
          <a:xfrm>
            <a:off x="2736068" y="267494"/>
            <a:ext cx="586838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7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7494"/>
            <a:ext cx="8640960" cy="4536504"/>
          </a:xfrm>
        </p:spPr>
        <p:txBody>
          <a:bodyPr>
            <a:normAutofit/>
          </a:bodyPr>
          <a:lstStyle/>
          <a:p>
            <a:pPr marL="0" indent="0" algn="ctr" rtl="0">
              <a:buNone/>
            </a:pPr>
            <a:r>
              <a:rPr lang="en-US" sz="2200" b="1" dirty="0">
                <a:solidFill>
                  <a:srgbClr val="FF0000"/>
                </a:solidFill>
                <a:latin typeface="Bookman Old Style" panose="02050604050505020204" pitchFamily="18" charset="0"/>
              </a:rPr>
              <a:t>Blood Specimens</a:t>
            </a:r>
          </a:p>
          <a:p>
            <a:pPr marL="0" indent="0" algn="ctr" rtl="0">
              <a:buNone/>
            </a:pPr>
            <a:endParaRPr lang="en-US" sz="500" b="1" dirty="0" smtClean="0">
              <a:latin typeface="Bookman Old Style" panose="02050604050505020204" pitchFamily="18" charset="0"/>
            </a:endParaRPr>
          </a:p>
          <a:p>
            <a:pPr marL="0" indent="0" algn="justLow" rtl="0">
              <a:buNone/>
            </a:pPr>
            <a:r>
              <a:rPr lang="en-US" sz="1800" dirty="0" smtClean="0">
                <a:latin typeface="Times New Roman" panose="02020603050405020304" pitchFamily="18" charset="0"/>
                <a:cs typeface="Times New Roman" panose="02020603050405020304" pitchFamily="18" charset="0"/>
              </a:rPr>
              <a:t> Blood </a:t>
            </a:r>
            <a:r>
              <a:rPr lang="en-US" sz="1800" dirty="0">
                <a:latin typeface="Times New Roman" panose="02020603050405020304" pitchFamily="18" charset="0"/>
                <a:cs typeface="Times New Roman" panose="02020603050405020304" pitchFamily="18" charset="0"/>
              </a:rPr>
              <a:t>has a number of functions that are central to survival, including:</a:t>
            </a:r>
          </a:p>
          <a:p>
            <a:pPr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Supplying oxygen to cells and tissues</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Providing essential nutrients to cells, such as amino acids, fatty acids, and glucose</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Removing waste materials, such as carbon dioxide, urea, and lactic acid</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Protecting the body from infection and foreign bodies through the white blood cells</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Transporting hormones from one part of the body to another, transmitting messages, and completing important processes</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Regulating acidity (ph) levels and body temperature</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Engorging parts of the body </a:t>
            </a:r>
            <a:r>
              <a:rPr lang="en-US" sz="1800" smtClean="0">
                <a:latin typeface="Times New Roman" panose="02020603050405020304" pitchFamily="18" charset="0"/>
                <a:cs typeface="Times New Roman" panose="02020603050405020304" pitchFamily="18" charset="0"/>
              </a:rPr>
              <a:t>when needed.</a:t>
            </a:r>
          </a:p>
          <a:p>
            <a:pPr lvl="0" algn="justLow" rtl="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Another </a:t>
            </a:r>
            <a:r>
              <a:rPr lang="en-US" sz="1800" dirty="0">
                <a:latin typeface="Times New Roman" panose="02020603050405020304" pitchFamily="18" charset="0"/>
                <a:cs typeface="Times New Roman" panose="02020603050405020304" pitchFamily="18" charset="0"/>
              </a:rPr>
              <a:t>important function of the blood is its protective action against disease. White blood cells defend the body against infections, foreign materials, and abnormal cells.</a:t>
            </a:r>
          </a:p>
          <a:p>
            <a:pPr marL="0" indent="0" algn="justLow" rtl="0">
              <a:buNone/>
            </a:pPr>
            <a:endParaRPr lang="en-US" sz="1800" dirty="0">
              <a:latin typeface="Times New Roman" panose="02020603050405020304" pitchFamily="18" charset="0"/>
              <a:cs typeface="Times New Roman" panose="02020603050405020304" pitchFamily="18" charset="0"/>
            </a:endParaRPr>
          </a:p>
          <a:p>
            <a:pPr marL="0" indent="0" algn="justLow" rtl="0">
              <a:buNone/>
            </a:pPr>
            <a:endParaRPr lang="ar-IQ"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76326AC2-D24E-4593-B330-98BE980FC42A}"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7</a:t>
            </a:fld>
            <a:endParaRPr lang="ar-SA"/>
          </a:p>
        </p:txBody>
      </p:sp>
    </p:spTree>
    <p:extLst>
      <p:ext uri="{BB962C8B-B14F-4D97-AF65-F5344CB8AC3E}">
        <p14:creationId xmlns:p14="http://schemas.microsoft.com/office/powerpoint/2010/main" val="168870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9502"/>
            <a:ext cx="8640960" cy="4464496"/>
          </a:xfrm>
        </p:spPr>
        <p:txBody>
          <a:bodyPr>
            <a:normAutofit/>
          </a:bodyPr>
          <a:lstStyle/>
          <a:p>
            <a:pPr marL="0" indent="0" algn="ctr" rtl="0">
              <a:buNone/>
            </a:pPr>
            <a:r>
              <a:rPr lang="en-US" sz="2200" b="1" dirty="0">
                <a:solidFill>
                  <a:srgbClr val="FF0000"/>
                </a:solidFill>
                <a:latin typeface="Bookman Old Style" panose="02050604050505020204" pitchFamily="18" charset="0"/>
              </a:rPr>
              <a:t>Preparation of Blood </a:t>
            </a:r>
            <a:r>
              <a:rPr lang="en-US" sz="2200" b="1" dirty="0" smtClean="0">
                <a:solidFill>
                  <a:srgbClr val="FF0000"/>
                </a:solidFill>
                <a:latin typeface="Bookman Old Style" panose="02050604050505020204" pitchFamily="18" charset="0"/>
              </a:rPr>
              <a:t>Sample</a:t>
            </a:r>
          </a:p>
          <a:p>
            <a:pPr marL="0" indent="0" algn="ctr" rtl="0">
              <a:buNone/>
            </a:pPr>
            <a:endParaRPr lang="en-US" sz="500" b="1" dirty="0" smtClean="0">
              <a:latin typeface="Bookman Old Style" panose="02050604050505020204" pitchFamily="18" charset="0"/>
            </a:endParaRPr>
          </a:p>
          <a:p>
            <a:pPr marL="0" indent="0" algn="justLow" rtl="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One </a:t>
            </a:r>
            <a:r>
              <a:rPr lang="en-US" sz="1800" dirty="0">
                <a:latin typeface="Times New Roman" panose="02020603050405020304" pitchFamily="18" charset="0"/>
                <a:cs typeface="Times New Roman" panose="02020603050405020304" pitchFamily="18" charset="0"/>
              </a:rPr>
              <a:t>of three different specimens may be used: </a:t>
            </a:r>
            <a:r>
              <a:rPr lang="en-US" sz="1800" dirty="0" smtClean="0">
                <a:latin typeface="Times New Roman" panose="02020603050405020304" pitchFamily="18" charset="0"/>
                <a:cs typeface="Times New Roman" panose="02020603050405020304" pitchFamily="18" charset="0"/>
              </a:rPr>
              <a:t>whole </a:t>
            </a:r>
            <a:r>
              <a:rPr lang="en-US" sz="1800" dirty="0">
                <a:latin typeface="Times New Roman" panose="02020603050405020304" pitchFamily="18" charset="0"/>
                <a:cs typeface="Times New Roman" panose="02020603050405020304" pitchFamily="18" charset="0"/>
              </a:rPr>
              <a:t>blood, serum, or plasma. Serum and plasma </a:t>
            </a:r>
            <a:r>
              <a:rPr lang="en-US" sz="1800" dirty="0" smtClean="0">
                <a:latin typeface="Times New Roman" panose="02020603050405020304" pitchFamily="18" charset="0"/>
                <a:cs typeface="Times New Roman" panose="02020603050405020304" pitchFamily="18" charset="0"/>
              </a:rPr>
              <a:t>are </a:t>
            </a:r>
            <a:r>
              <a:rPr lang="en-US" sz="1800" dirty="0">
                <a:latin typeface="Times New Roman" panose="02020603050405020304" pitchFamily="18" charset="0"/>
                <a:cs typeface="Times New Roman" panose="02020603050405020304" pitchFamily="18" charset="0"/>
              </a:rPr>
              <a:t>prepared from whole blood by </a:t>
            </a:r>
            <a:r>
              <a:rPr lang="en-US" sz="1800" dirty="0" smtClean="0">
                <a:latin typeface="Times New Roman" panose="02020603050405020304" pitchFamily="18" charset="0"/>
                <a:cs typeface="Times New Roman" panose="02020603050405020304" pitchFamily="18" charset="0"/>
              </a:rPr>
              <a:t>centrifugation</a:t>
            </a:r>
          </a:p>
          <a:p>
            <a:pPr marL="0" indent="0" algn="justLow" rtl="0">
              <a:buNone/>
            </a:pPr>
            <a:endParaRPr lang="en-US" sz="800" dirty="0">
              <a:latin typeface="Times New Roman" panose="02020603050405020304" pitchFamily="18" charset="0"/>
              <a:cs typeface="Times New Roman" panose="02020603050405020304" pitchFamily="18" charset="0"/>
            </a:endParaRPr>
          </a:p>
          <a:p>
            <a:pPr marL="0" indent="0" algn="justLow" rtl="0">
              <a:buNone/>
            </a:pPr>
            <a:endParaRPr lang="en-US" sz="800" dirty="0">
              <a:latin typeface="Times New Roman" panose="02020603050405020304" pitchFamily="18" charset="0"/>
              <a:cs typeface="Times New Roman" panose="02020603050405020304" pitchFamily="18" charset="0"/>
            </a:endParaRPr>
          </a:p>
          <a:p>
            <a:pPr marL="0" indent="0" algn="justLow" rtl="0">
              <a:buNone/>
            </a:pPr>
            <a:endParaRPr lang="en-US" sz="800" dirty="0" smtClean="0">
              <a:latin typeface="Times New Roman" panose="02020603050405020304" pitchFamily="18" charset="0"/>
              <a:cs typeface="Times New Roman" panose="02020603050405020304" pitchFamily="18" charset="0"/>
            </a:endParaRPr>
          </a:p>
          <a:p>
            <a:pPr marL="0" indent="0" algn="justLow" rtl="0">
              <a:buNone/>
            </a:pPr>
            <a:r>
              <a:rPr lang="en-US" sz="1800" b="1" dirty="0" smtClean="0"/>
              <a:t>- </a:t>
            </a:r>
            <a:r>
              <a:rPr lang="en-US" sz="1800" b="1" dirty="0" smtClean="0">
                <a:latin typeface="Times New Roman" panose="02020603050405020304" pitchFamily="18" charset="0"/>
                <a:cs typeface="Times New Roman" panose="02020603050405020304" pitchFamily="18" charset="0"/>
              </a:rPr>
              <a:t>Whole blood: </a:t>
            </a:r>
            <a:endParaRPr lang="en-US" sz="1800" dirty="0" smtClean="0">
              <a:latin typeface="Times New Roman" panose="02020603050405020304" pitchFamily="18" charset="0"/>
              <a:cs typeface="Times New Roman" panose="02020603050405020304" pitchFamily="18" charset="0"/>
            </a:endParaRPr>
          </a:p>
          <a:p>
            <a:pPr marL="0" indent="0" algn="justLow" rtl="0">
              <a:buNone/>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Whole-blood specimen must be analyzed within limited time (</a:t>
            </a:r>
            <a:r>
              <a:rPr lang="en-US" sz="1800" b="1" dirty="0">
                <a:latin typeface="Times New Roman" panose="02020603050405020304" pitchFamily="18" charset="0"/>
                <a:cs typeface="Times New Roman" panose="02020603050405020304" pitchFamily="18" charset="0"/>
              </a:rPr>
              <a:t>why?</a:t>
            </a:r>
            <a:r>
              <a:rPr lang="en-US" sz="1800" dirty="0">
                <a:latin typeface="Times New Roman" panose="02020603050405020304" pitchFamily="18" charset="0"/>
                <a:cs typeface="Times New Roman" panose="02020603050405020304" pitchFamily="18" charset="0"/>
              </a:rPr>
              <a:t>) </a:t>
            </a:r>
          </a:p>
          <a:p>
            <a:pPr lvl="0" algn="justLow" rtl="0">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Over time, cells will lyse in whole-blood which will change the conc. of some analytes as potassium, phosphate and lactate dehydrogenase. </a:t>
            </a:r>
          </a:p>
          <a:p>
            <a:pPr lvl="0" algn="justLow" rtl="0">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Some cellular metabolic processes will continuo which will alter analytes conc. like glucose and lactate. </a:t>
            </a:r>
          </a:p>
          <a:p>
            <a:pPr marL="0" indent="0" algn="justLow" rtl="0">
              <a:buNone/>
            </a:pP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E5F58E1C-85D8-48E4-8EA9-818AB13C50AC}" type="datetime8">
              <a:rPr lang="ar-IQ" smtClean="0"/>
              <a:t>23 تشرين الأول، 19</a:t>
            </a:fld>
            <a:endParaRPr lang="ar-SA"/>
          </a:p>
        </p:txBody>
      </p:sp>
      <p:sp>
        <p:nvSpPr>
          <p:cNvPr id="4" name="عنصر نائب للتذييل 3"/>
          <p:cNvSpPr>
            <a:spLocks noGrp="1"/>
          </p:cNvSpPr>
          <p:nvPr>
            <p:ph type="ftr" sz="quarter" idx="11"/>
          </p:nvPr>
        </p:nvSpPr>
        <p:spPr/>
        <p:txBody>
          <a:bodyPr/>
          <a:lstStyle/>
          <a:p>
            <a:r>
              <a:rPr lang="en-US" smtClean="0"/>
              <a:t>Ass. Lec. Farah S. J.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8</a:t>
            </a:fld>
            <a:endParaRPr lang="ar-SA"/>
          </a:p>
        </p:txBody>
      </p:sp>
    </p:spTree>
    <p:extLst>
      <p:ext uri="{BB962C8B-B14F-4D97-AF65-F5344CB8AC3E}">
        <p14:creationId xmlns:p14="http://schemas.microsoft.com/office/powerpoint/2010/main" val="104445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9FBEDAD9-A867-441B-A6BB-465A2B1300E0}" type="datetime8">
              <a:rPr lang="ar-IQ" smtClean="0"/>
              <a:t>23 تشرين الأول، 19</a:t>
            </a:fld>
            <a:endParaRPr lang="ar-SA"/>
          </a:p>
        </p:txBody>
      </p:sp>
      <p:sp>
        <p:nvSpPr>
          <p:cNvPr id="5" name="عنصر نائب للتذييل 4"/>
          <p:cNvSpPr>
            <a:spLocks noGrp="1"/>
          </p:cNvSpPr>
          <p:nvPr>
            <p:ph type="ftr" sz="quarter" idx="11"/>
          </p:nvPr>
        </p:nvSpPr>
        <p:spPr/>
        <p:txBody>
          <a:bodyPr/>
          <a:lstStyle/>
          <a:p>
            <a:r>
              <a:rPr lang="en-US" smtClean="0"/>
              <a:t>Ass. Lec. Farah S. J.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9</a:t>
            </a:fld>
            <a:endParaRPr lang="ar-SA"/>
          </a:p>
        </p:txBody>
      </p:sp>
      <p:sp>
        <p:nvSpPr>
          <p:cNvPr id="7" name="مستطيل 6"/>
          <p:cNvSpPr/>
          <p:nvPr/>
        </p:nvSpPr>
        <p:spPr>
          <a:xfrm>
            <a:off x="251520" y="411510"/>
            <a:ext cx="8640960" cy="4524315"/>
          </a:xfrm>
          <a:prstGeom prst="rect">
            <a:avLst/>
          </a:prstGeom>
        </p:spPr>
        <p:txBody>
          <a:bodyPr wrap="square">
            <a:spAutoFit/>
          </a:bodyPr>
          <a:lstStyle/>
          <a:p>
            <a:pPr algn="justLow" rtl="0"/>
            <a:r>
              <a:rPr lang="en-US" b="1" dirty="0" smtClean="0">
                <a:latin typeface="Times New Roman" panose="02020603050405020304" pitchFamily="18" charset="0"/>
                <a:cs typeface="Times New Roman" panose="02020603050405020304" pitchFamily="18" charset="0"/>
              </a:rPr>
              <a:t>- Serum </a:t>
            </a:r>
            <a:r>
              <a:rPr lang="en-US" b="1" dirty="0">
                <a:latin typeface="Times New Roman" panose="02020603050405020304" pitchFamily="18" charset="0"/>
                <a:cs typeface="Times New Roman" panose="02020603050405020304" pitchFamily="18" charset="0"/>
              </a:rPr>
              <a:t>or plasma: </a:t>
            </a:r>
            <a:endParaRPr lang="en-US" dirty="0">
              <a:latin typeface="Times New Roman" panose="02020603050405020304" pitchFamily="18" charset="0"/>
              <a:cs typeface="Times New Roman" panose="02020603050405020304" pitchFamily="18" charset="0"/>
            </a:endParaRPr>
          </a:p>
          <a:p>
            <a:pPr algn="justLow" rtl="0"/>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Differences </a:t>
            </a:r>
            <a:r>
              <a:rPr lang="en-US" dirty="0">
                <a:latin typeface="Times New Roman" panose="02020603050405020304" pitchFamily="18" charset="0"/>
                <a:cs typeface="Times New Roman" panose="02020603050405020304" pitchFamily="18" charset="0"/>
              </a:rPr>
              <a:t>between serum and plasma: </a:t>
            </a:r>
          </a:p>
          <a:p>
            <a:pPr marL="271463" indent="-180975" algn="justLow" rtl="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Serum </a:t>
            </a:r>
            <a:r>
              <a:rPr lang="en-US" dirty="0" smtClean="0">
                <a:latin typeface="Times New Roman" panose="02020603050405020304" pitchFamily="18" charset="0"/>
                <a:cs typeface="Times New Roman" panose="02020603050405020304" pitchFamily="18" charset="0"/>
              </a:rPr>
              <a:t>has the </a:t>
            </a:r>
            <a:r>
              <a:rPr lang="en-US" dirty="0">
                <a:latin typeface="Times New Roman" panose="02020603050405020304" pitchFamily="18" charset="0"/>
                <a:cs typeface="Times New Roman" panose="02020603050405020304" pitchFamily="18" charset="0"/>
              </a:rPr>
              <a:t>same contents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a:t>
            </a:r>
            <a:r>
              <a:rPr lang="en-US" dirty="0" smtClean="0">
                <a:latin typeface="Times New Roman" panose="02020603050405020304" pitchFamily="18" charset="0"/>
                <a:cs typeface="Times New Roman" panose="02020603050405020304" pitchFamily="18" charset="0"/>
              </a:rPr>
              <a:t>plasma (electrolytes</a:t>
            </a:r>
            <a:r>
              <a:rPr lang="en-US" dirty="0">
                <a:latin typeface="Times New Roman" panose="02020603050405020304" pitchFamily="18" charset="0"/>
                <a:cs typeface="Times New Roman" panose="02020603050405020304" pitchFamily="18" charset="0"/>
              </a:rPr>
              <a:t>, enzymes proteins, </a:t>
            </a:r>
            <a:r>
              <a:rPr lang="en-US" dirty="0" smtClean="0">
                <a:latin typeface="Times New Roman" panose="02020603050405020304" pitchFamily="18" charset="0"/>
                <a:cs typeface="Times New Roman" panose="02020603050405020304" pitchFamily="18" charset="0"/>
              </a:rPr>
              <a:t>hormones) except </a:t>
            </a:r>
            <a:r>
              <a:rPr lang="en-US" dirty="0">
                <a:latin typeface="Times New Roman" panose="02020603050405020304" pitchFamily="18" charset="0"/>
                <a:cs typeface="Times New Roman" panose="02020603050405020304" pitchFamily="18" charset="0"/>
              </a:rPr>
              <a:t>it doesn't contain clotting factors (as fibrin). </a:t>
            </a:r>
          </a:p>
          <a:p>
            <a:pPr marL="271463" lvl="0" indent="-180975" algn="justLow" rtl="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Serum </a:t>
            </a:r>
            <a:r>
              <a:rPr lang="en-US" dirty="0">
                <a:latin typeface="Times New Roman" panose="02020603050405020304" pitchFamily="18" charset="0"/>
                <a:cs typeface="Times New Roman" panose="02020603050405020304" pitchFamily="18" charset="0"/>
              </a:rPr>
              <a:t>is mainly use in chemistry lab &amp; serology. </a:t>
            </a:r>
          </a:p>
          <a:p>
            <a:pPr marL="271463" lvl="0" indent="-180975" algn="justLow" rtl="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Some clinical chemistry tests are best performed using plasma, others are best performed using serum, and still others can be performed using either plasma or serum</a:t>
            </a:r>
            <a:r>
              <a:rPr lang="en-US" dirty="0" smtClean="0">
                <a:latin typeface="Times New Roman" panose="02020603050405020304" pitchFamily="18" charset="0"/>
                <a:cs typeface="Times New Roman" panose="02020603050405020304" pitchFamily="18" charset="0"/>
              </a:rPr>
              <a:t>.</a:t>
            </a:r>
          </a:p>
          <a:p>
            <a:pPr marL="271463" lvl="0" algn="justLow" rtl="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smtClean="0">
              <a:latin typeface="Times New Roman" panose="02020603050405020304" pitchFamily="18" charset="0"/>
              <a:cs typeface="Times New Roman" panose="02020603050405020304" pitchFamily="18" charset="0"/>
            </a:endParaRPr>
          </a:p>
          <a:p>
            <a:pPr marL="271463" lvl="0" algn="justLow" rtl="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pic>
        <p:nvPicPr>
          <p:cNvPr id="8" name="صورة 7"/>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466" t="54256" r="20433" b="11771"/>
          <a:stretch/>
        </p:blipFill>
        <p:spPr bwMode="auto">
          <a:xfrm>
            <a:off x="1115616" y="2499742"/>
            <a:ext cx="7416824"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174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1442</Words>
  <Application>Microsoft Office PowerPoint</Application>
  <PresentationFormat>عرض على الشاشة (9:16)‏</PresentationFormat>
  <Paragraphs>241</Paragraphs>
  <Slides>17</Slides>
  <Notes>15</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سمة Office</vt:lpstr>
      <vt:lpstr>Lab (1)    Introduction to Clinical chemistry  For 2nd year student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Two   Standardization of of HCl with standard solution of sodium carbonate 0.1N.</dc:title>
  <dc:creator>SJFCHEM</dc:creator>
  <cp:lastModifiedBy>nofalmax</cp:lastModifiedBy>
  <cp:revision>148</cp:revision>
  <dcterms:created xsi:type="dcterms:W3CDTF">2018-12-03T23:33:43Z</dcterms:created>
  <dcterms:modified xsi:type="dcterms:W3CDTF">2019-10-23T00:58:44Z</dcterms:modified>
</cp:coreProperties>
</file>